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68" r:id="rId4"/>
    <p:sldId id="279" r:id="rId5"/>
    <p:sldId id="291" r:id="rId6"/>
    <p:sldId id="285" r:id="rId7"/>
    <p:sldId id="282" r:id="rId8"/>
    <p:sldId id="278" r:id="rId9"/>
    <p:sldId id="280" r:id="rId10"/>
    <p:sldId id="267" r:id="rId11"/>
    <p:sldId id="283" r:id="rId12"/>
    <p:sldId id="284" r:id="rId13"/>
    <p:sldId id="262" r:id="rId14"/>
    <p:sldId id="289" r:id="rId15"/>
    <p:sldId id="275" r:id="rId16"/>
    <p:sldId id="272" r:id="rId17"/>
    <p:sldId id="290" r:id="rId18"/>
    <p:sldId id="293" r:id="rId19"/>
    <p:sldId id="288" r:id="rId20"/>
    <p:sldId id="286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F2C481E1-E693-7A43-A67B-D1295EDF057C}">
          <p14:sldIdLst>
            <p14:sldId id="256"/>
            <p14:sldId id="268"/>
            <p14:sldId id="279"/>
            <p14:sldId id="291"/>
            <p14:sldId id="285"/>
            <p14:sldId id="282"/>
            <p14:sldId id="278"/>
            <p14:sldId id="280"/>
            <p14:sldId id="267"/>
            <p14:sldId id="283"/>
            <p14:sldId id="284"/>
            <p14:sldId id="262"/>
            <p14:sldId id="289"/>
            <p14:sldId id="275"/>
            <p14:sldId id="272"/>
            <p14:sldId id="290"/>
            <p14:sldId id="293"/>
            <p14:sldId id="288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3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0" autoAdjust="0"/>
    <p:restoredTop sz="81030" autoAdjust="0"/>
  </p:normalViewPr>
  <p:slideViewPr>
    <p:cSldViewPr snapToGrid="0">
      <p:cViewPr varScale="1">
        <p:scale>
          <a:sx n="66" d="100"/>
          <a:sy n="66" d="100"/>
        </p:scale>
        <p:origin x="1378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69349-4AAF-4173-97A6-3145D134D68F}" type="datetimeFigureOut">
              <a:rPr lang="de-DE" smtClean="0"/>
              <a:t>05.11.2022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88650-D041-469B-ACA3-AB71E946DAE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06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88650-D041-469B-ACA3-AB71E946DAE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8783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02907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88650-D041-469B-ACA3-AB71E946DAE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364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02907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88650-D041-469B-ACA3-AB71E946DAE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731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5434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88650-D041-469B-ACA3-AB71E946DAE2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2632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5434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88650-D041-469B-ACA3-AB71E946DAE2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0196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Professionalisierung = operative Exzellenz</a:t>
            </a:r>
          </a:p>
          <a:p>
            <a:r>
              <a:rPr lang="de-DE" dirty="0"/>
              <a:t>Alle Stakeholder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88650-D041-469B-ACA3-AB71E946DAE2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325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88650-D041-469B-ACA3-AB71E946DAE2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3175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Gerne auch nur, wenn 2€ von Tandemgästen zusätzlich entrichtet werden</a:t>
            </a:r>
          </a:p>
          <a:p>
            <a:r>
              <a:rPr lang="de-DE" dirty="0"/>
              <a:t>Es ist alles da und einfach in Ablauf zu integrieren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88650-D041-469B-ACA3-AB71E946DAE2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9702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600" dirty="0"/>
              <a:t>M.a.W.: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600" dirty="0"/>
              <a:t>Es gibt klare Zielbilder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600" dirty="0"/>
              <a:t>Wir wissen was zu tun ist, um dorthin zu gelangen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600" dirty="0"/>
              <a:t>Dafür reißen wir uns den Arsch auf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600" dirty="0"/>
              <a:t>Und tun das gerne – von Springern, für Springer, für unseren Sport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88650-D041-469B-ACA3-AB71E946DAE2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2285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88650-D041-469B-ACA3-AB71E946DAE2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3964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88650-D041-469B-ACA3-AB71E946DAE2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7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88650-D041-469B-ACA3-AB71E946DAE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4061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88650-D041-469B-ACA3-AB71E946DAE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251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88650-D041-469B-ACA3-AB71E946DAE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4851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Albert Einstein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„Mehr als die Vergangenheit interessiert mich die Zukunft, denn in ihr gedenke ich zu leben.“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88650-D041-469B-ACA3-AB71E946DAE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8165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„alte“ Generation mit Erfahrungen vor der DFV-Gründung weicht zunehmend neuer Generation</a:t>
            </a:r>
          </a:p>
          <a:p>
            <a:r>
              <a:rPr lang="de-DE" dirty="0"/>
              <a:t>Nutzt nichts, nur Gender-Sternchen einzubauen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88650-D041-469B-ACA3-AB71E946DAE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6219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de-DE" dirty="0" err="1"/>
              <a:t>adh</a:t>
            </a:r>
            <a:r>
              <a:rPr lang="de-DE" dirty="0"/>
              <a:t> = Allg. Dt. Hochschulsportverband</a:t>
            </a:r>
          </a:p>
          <a:p>
            <a:pPr marL="0" indent="0">
              <a:buFont typeface="+mj-lt"/>
              <a:buNone/>
            </a:pPr>
            <a:r>
              <a:rPr lang="de-DE" dirty="0"/>
              <a:t>DBSV = Dt. Betriebssportverband </a:t>
            </a:r>
          </a:p>
          <a:p>
            <a:pPr marL="0" indent="0">
              <a:buFont typeface="+mj-lt"/>
              <a:buNone/>
            </a:pPr>
            <a:r>
              <a:rPr lang="de-DE" dirty="0"/>
              <a:t>GEW = Gewerkschaft Erziehung und Wissenschaft – Sportkommission</a:t>
            </a:r>
          </a:p>
          <a:p>
            <a:pPr marL="0" indent="0">
              <a:buFont typeface="+mj-lt"/>
              <a:buNone/>
            </a:pPr>
            <a:r>
              <a:rPr lang="de-DE" dirty="0"/>
              <a:t>VDES = Verband Deutscher Eisenbahner-Sportvereine e. V.</a:t>
            </a:r>
          </a:p>
          <a:p>
            <a:pPr marL="0" indent="0">
              <a:buFont typeface="+mj-lt"/>
              <a:buNone/>
            </a:pPr>
            <a:endParaRPr lang="de-DE" dirty="0"/>
          </a:p>
          <a:p>
            <a:pPr marL="0" indent="0">
              <a:buFont typeface="+mj-lt"/>
              <a:buNone/>
            </a:pPr>
            <a:r>
              <a:rPr lang="de-DE" dirty="0"/>
              <a:t>AFVD = American Football Verband Deutschland e. V.</a:t>
            </a:r>
          </a:p>
          <a:p>
            <a:pPr marL="0" indent="0">
              <a:buFont typeface="+mj-lt"/>
              <a:buNone/>
            </a:pPr>
            <a:r>
              <a:rPr lang="de-DE" dirty="0"/>
              <a:t>DBV = Dt. Baseball und Softball Verband e.V.</a:t>
            </a:r>
          </a:p>
          <a:p>
            <a:pPr marL="0" indent="0">
              <a:buFont typeface="+mj-lt"/>
              <a:buNone/>
            </a:pPr>
            <a:r>
              <a:rPr lang="de-DE" dirty="0"/>
              <a:t>DRTV = Deutscher Rasenkraftsport- und Tauzieh-Verband</a:t>
            </a:r>
          </a:p>
          <a:p>
            <a:pPr marL="0" indent="0">
              <a:buFont typeface="+mj-lt"/>
              <a:buNone/>
            </a:pPr>
            <a:r>
              <a:rPr lang="de-DE" dirty="0"/>
              <a:t>VDST = Verband Deutscher Sporttaucher</a:t>
            </a:r>
          </a:p>
          <a:p>
            <a:pPr marL="0" indent="0">
              <a:buFont typeface="+mj-lt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88650-D041-469B-ACA3-AB71E946DAE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27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de-DE" dirty="0"/>
              <a:t>DVLL = Deutscher Verband zur Förderung des Sports mit leichten Luftsportgeräten e.V.</a:t>
            </a:r>
          </a:p>
          <a:p>
            <a:pPr marL="0" indent="0">
              <a:buFont typeface="+mj-lt"/>
              <a:buNone/>
            </a:pPr>
            <a:r>
              <a:rPr lang="de-DE" dirty="0"/>
              <a:t>MFSD = Modellflugsportverband Deutschland e.V.</a:t>
            </a:r>
          </a:p>
          <a:p>
            <a:pPr marL="0" indent="0">
              <a:buFont typeface="+mj-lt"/>
              <a:buNone/>
            </a:pPr>
            <a:endParaRPr lang="de-DE" dirty="0"/>
          </a:p>
          <a:p>
            <a:pPr marL="0" indent="0">
              <a:buFont typeface="+mj-lt"/>
              <a:buNone/>
            </a:pPr>
            <a:r>
              <a:rPr lang="de-DE" dirty="0"/>
              <a:t>DMFV = Dt. Modellflieger Verband e.V. (ca. 90.000 Mitglieder und 1.200 Vereine)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88650-D041-469B-ACA3-AB71E946DAE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466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02907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88650-D041-469B-ACA3-AB71E946DAE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04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5EE44E-66FB-4576-8CFC-1BDC1C09E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AE938F4-9F42-4A4F-8466-D6083DB55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00256E-854A-45A7-B907-36876D0B6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FF78-43D2-4EB7-A40A-EAAEB19C251A}" type="datetimeFigureOut">
              <a:rPr lang="de-DE" smtClean="0"/>
              <a:t>05.11.2022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90C603-2D52-4534-97B2-80A552BED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DAB693-B2E4-4A9A-9FB4-EBF327071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8C9C-C75B-46D8-BF0A-A71D279CF1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138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B9E995-F4E8-4069-A008-26AB69F45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55216BF-E8E2-4DE3-8C82-A0EC962A72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494B5A-8F92-4514-911E-126D54EEF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FF78-43D2-4EB7-A40A-EAAEB19C251A}" type="datetimeFigureOut">
              <a:rPr lang="de-DE" smtClean="0"/>
              <a:t>05.11.2022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81C186-B890-426F-9270-A70E794A7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0F3F37-372F-4714-A816-A902B3502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8C9C-C75B-46D8-BF0A-A71D279CF1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2204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06881DF-AE6F-4EBC-87CD-2A787996DC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746F6DE-8EC2-4CF8-9E3B-D476335794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39BBE5-8C99-4A02-BF17-121CBB2FA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FF78-43D2-4EB7-A40A-EAAEB19C251A}" type="datetimeFigureOut">
              <a:rPr lang="de-DE" smtClean="0"/>
              <a:t>05.11.2022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300DFA-D7BB-42C0-B3AA-296BABBEC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9EB42B-770C-49CE-AA99-EB1063A2A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8C9C-C75B-46D8-BF0A-A71D279CF1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1031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8566F5-BEF2-44C5-8270-C2A2CD602F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4087D39-8E3A-4A9E-A8D2-896020D70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7226DC-8C1E-4DCF-A5F8-A1534B23A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172C-E88E-4B44-BCB3-9CCBCB21A7CB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163348-97C8-4FDE-8653-93E4E397C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4CB23E-9E4C-4797-B817-EC23B316B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C236-C653-46B9-969D-72F844EB1B0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25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7BCE2-2717-48BD-94E8-D4A692940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5FEBF0-55CC-4537-AE5A-49687C42A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C0CCA7-8634-436D-B1DA-698ABBF05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172C-E88E-4B44-BCB3-9CCBCB21A7CB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C65583-FEFA-4E15-9FE3-DEAB65A73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4DEBD0-67D1-457E-AB10-9629C5B94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C236-C653-46B9-969D-72F844EB1B0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40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D3C3BB-EF13-4C29-BE96-55E72F8B0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432233-D5A0-405C-9DBC-BE945052E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6AE399-1D8D-4168-BF74-64AF6E39C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172C-E88E-4B44-BCB3-9CCBCB21A7CB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F5BC0E-DF50-4F19-B20D-7DE3964CF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A3BCED-1EC3-4A68-8E38-6552C4052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C236-C653-46B9-969D-72F844EB1B0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05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17CF2B-2CEE-49EB-B02D-8E6503E10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B91133-ED94-4C15-8392-E01EAA017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A416B5-8AF0-4C93-8E17-09B9096B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DCBCAB-AA01-4977-911F-0D6FE902B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172C-E88E-4B44-BCB3-9CCBCB21A7CB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2D10C71-482F-44F9-8152-A473A44A3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1BD030C-41A8-4184-88CE-AC7E71EF0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C236-C653-46B9-969D-72F844EB1B0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52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9B7390-7335-4300-BE10-7ECEC1F01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1AEAE6C-57C5-46AC-BC03-5D1AE23BE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58149EB-DB99-41C2-A4BD-65F9DCAD2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20C4381-99B7-4721-86DB-BED10DE55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60689FB-2F20-42C6-9138-B5CBE32D6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AC47961-FFFC-4F6B-8A7C-F7F670629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172C-E88E-4B44-BCB3-9CCBCB21A7CB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CBFBBE5-D7BB-4AA8-991F-CD2F89ADD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65961B0-F908-46B9-B92A-8382F6389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C236-C653-46B9-969D-72F844EB1B0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75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850E86-9624-4170-A255-E4E11FC96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F2E8E64-72A7-4D9B-968E-95F45A273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172C-E88E-4B44-BCB3-9CCBCB21A7CB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C55C93B-713E-4CD9-92A4-D28225F0F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C76FB1-067E-4C45-8EFF-AE73CE8E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C236-C653-46B9-969D-72F844EB1B0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49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C3125BC-DC01-44DB-B586-3B192AC2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172C-E88E-4B44-BCB3-9CCBCB21A7CB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999FE1B-42DC-40BF-8AA1-ED06DEB07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1686FCC-6E37-47CA-AD7F-EAA16758F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C236-C653-46B9-969D-72F844EB1B0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81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51398-BBAD-4878-B206-FAFBB339F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78D2B9-76EF-444C-9A99-E07EC67AD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A740DE-69C0-404B-892D-C72C276B3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EE45AD-97F7-4DC1-A3F1-C6B274C34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172C-E88E-4B44-BCB3-9CCBCB21A7CB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EC72591-652E-479E-ADF8-739D7797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6A2C8CE-761A-476D-8706-2E2DD0909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C236-C653-46B9-969D-72F844EB1B0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32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93F8F5-B21F-4791-A86B-C5BBC2DEA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E4CEC92-5654-41AA-B13A-16C2CA69A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273027-B412-448C-96AB-8FE6619B0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FF78-43D2-4EB7-A40A-EAAEB19C251A}" type="datetimeFigureOut">
              <a:rPr lang="de-DE" smtClean="0"/>
              <a:t>05.11.2022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41D12E-0F18-4194-B967-E4A8CB259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2E1D12-4A76-4812-AFEF-5F12F7F99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8C9C-C75B-46D8-BF0A-A71D279CF1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2394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498543-6BAD-4DE0-A993-AC91B6A77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132B7FA-7482-42B0-9037-397EA04F43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793AB9F-21E8-4C91-90AA-3EFA6FA709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7BC8B83-6274-4E76-B060-D75ED2F6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172C-E88E-4B44-BCB3-9CCBCB21A7CB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9D6B2F-4FDD-4D88-96F6-0F8A4F75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C40A1C5-9985-4623-9484-A196A6358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C236-C653-46B9-969D-72F844EB1B0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81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6DF9-6DC1-4690-937D-C184191AA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60237DF-D93B-40C2-8DB5-EC6F66855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23A9A0-E74E-493E-896F-521C82CEC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172C-E88E-4B44-BCB3-9CCBCB21A7CB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76A52C-F25A-4B23-9F40-BB8648D17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7F3066-2168-420E-9E04-351DEB3B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C236-C653-46B9-969D-72F844EB1B0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4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E8E3955-6E3F-47AC-8199-56D44B460F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798A5B0-AC29-4320-B978-B8E892B51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652E21-32BE-4C45-B016-AC424564D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D172C-E88E-4B44-BCB3-9CCBCB21A7CB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B50DEB-1BDF-4A96-B1B9-A22044F0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75911A-0FA2-4680-BA4C-40111826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7C236-C653-46B9-969D-72F844EB1B0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23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1FFD20-5277-4ADD-9163-22D9E0C6D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45F14B-A740-4CB9-8820-3F0997EE5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EC9A6F-45B2-466B-ACED-E2B482A1F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FF78-43D2-4EB7-A40A-EAAEB19C251A}" type="datetimeFigureOut">
              <a:rPr lang="de-DE" smtClean="0"/>
              <a:t>05.11.2022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65DCEC-5303-4A6F-9CC0-D320A6E3E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E86DB6-4E5D-4CDF-BD8C-298F655CA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8C9C-C75B-46D8-BF0A-A71D279CF1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073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A5F876-13CC-42CB-BE4E-F3154F0DA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29414B-9E6E-4BE2-B57A-4D9CCC3CAA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E1C5BAC-1902-417A-96EA-F0796FC8DD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7C15B15-D23E-4CB8-BA55-150325D57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FF78-43D2-4EB7-A40A-EAAEB19C251A}" type="datetimeFigureOut">
              <a:rPr lang="de-DE" smtClean="0"/>
              <a:t>05.11.2022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6B53DBA-D0F2-49B0-BC96-8DC36093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3F58ECD-0B69-450B-9200-7E4B58F0C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8C9C-C75B-46D8-BF0A-A71D279CF1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090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37BA87-9CB8-440F-9433-17FB3CF55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09DE80-5BA3-4EB2-BB94-86A8CE8AD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79AB236-7D0E-40E7-B162-8568F15DD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380946D-31CB-4BB6-B354-120C82926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5A3A74E-52CC-4FA4-B66C-05737C8DDE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0711825-3A82-45DB-8C40-CA3F8A901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FF78-43D2-4EB7-A40A-EAAEB19C251A}" type="datetimeFigureOut">
              <a:rPr lang="de-DE" smtClean="0"/>
              <a:t>05.11.2022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78044D0-09CB-4D1A-8863-D464088FB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FC7AB40-A379-4D7B-AF1B-70F7DE23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8C9C-C75B-46D8-BF0A-A71D279CF1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0716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3A2D6A-2A40-4CE0-ADF7-7E082BB7F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808C67F-ABB5-40E2-98BC-A938BDF0D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FF78-43D2-4EB7-A40A-EAAEB19C251A}" type="datetimeFigureOut">
              <a:rPr lang="de-DE" smtClean="0"/>
              <a:t>05.11.2022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C10744-AFFA-4261-A98A-4DD41FD75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9D2F06-2786-4D8A-A21A-289BDC91F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8C9C-C75B-46D8-BF0A-A71D279CF1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5644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57C9E1-2FF3-40A4-8906-F74B652C0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FF78-43D2-4EB7-A40A-EAAEB19C251A}" type="datetimeFigureOut">
              <a:rPr lang="de-DE" smtClean="0"/>
              <a:t>05.11.2022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3B863B2-8293-4ECF-98D8-91140CF9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E7E0DC1-69CE-498A-9066-354D43E9E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8C9C-C75B-46D8-BF0A-A71D279CF1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527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D514EA-0F4D-44E8-B459-45F4B8B28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05606B-C5C6-47C8-A8F5-6BB78F1DB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A9727F-A154-43F3-9D9E-4EC35B6C4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7DC92B-836D-48D3-A954-A0E628B87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FF78-43D2-4EB7-A40A-EAAEB19C251A}" type="datetimeFigureOut">
              <a:rPr lang="de-DE" smtClean="0"/>
              <a:t>05.11.2022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ED86FCE-4694-470B-92C4-28FA6377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6753D1B-69A8-4E82-9547-A76F46DA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8C9C-C75B-46D8-BF0A-A71D279CF1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8245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1E2758-3C9F-49BB-940F-E964BFA5C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299FF67-9029-4CF1-91F5-C23220485E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4DF66CE-11AA-43D1-90DF-AD02B19D1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5336402-3322-4BB6-B5A9-4C36CA779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FF78-43D2-4EB7-A40A-EAAEB19C251A}" type="datetimeFigureOut">
              <a:rPr lang="de-DE" smtClean="0"/>
              <a:t>05.11.2022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0C5E6B7-9DFB-412B-BCD5-9C096F23D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B522BD-A2BB-4AB7-ABA6-5F5D0375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F8C9C-C75B-46D8-BF0A-A71D279CF1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8721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CC6D277-27E0-4EF2-9408-8DC0A631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89D648C-EC3F-4D16-9845-C5A359814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0902B1-459A-4B10-89E0-AB9F3252D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2FF78-43D2-4EB7-A40A-EAAEB19C251A}" type="datetimeFigureOut">
              <a:rPr lang="de-DE" smtClean="0"/>
              <a:t>05.11.2022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4988C5-2E82-41C5-AAD2-5692F05B2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48AFA2-F739-48D9-8E3D-CE791FD3B5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F8C9C-C75B-46D8-BF0A-A71D279CF1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529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2670CC2-AB67-41F1-AF2D-741326960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3912CF-EFEF-45E2-856D-19402C9CE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57824F-D854-42AC-BF4A-F1E270582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D172C-E88E-4B44-BCB3-9CCBCB21A7CB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B7C49C-6D56-4A46-8E82-8776AD377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BEB177-13D7-4A5C-BB05-0E52A9624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7C236-C653-46B9-969D-72F844EB1B0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69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de/illustrations/trinken-bier-bierkrug-party-2351888/" TargetMode="Externa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de/illustrations/trinken-bier-bierkrug-party-2351888/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jpe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2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jpe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jpe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8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aec.de/sportarten/ultraleichtflug/" TargetMode="External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hyperlink" Target="http://www.daec.de/sportarten/segelflug/" TargetMode="External"/><Relationship Id="rId12" Type="http://schemas.openxmlformats.org/officeDocument/2006/relationships/hyperlink" Target="https://www.daec.de/sportarten/freiballonsport/" TargetMode="External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daec.de/sportarten/motorflug/" TargetMode="External"/><Relationship Id="rId11" Type="http://schemas.openxmlformats.org/officeDocument/2006/relationships/hyperlink" Target="http://www.daec.de/sportarten/modellflug/" TargetMode="External"/><Relationship Id="rId5" Type="http://schemas.openxmlformats.org/officeDocument/2006/relationships/image" Target="../media/image3.png"/><Relationship Id="rId15" Type="http://schemas.openxmlformats.org/officeDocument/2006/relationships/image" Target="../media/image43.png"/><Relationship Id="rId10" Type="http://schemas.openxmlformats.org/officeDocument/2006/relationships/hyperlink" Target="https://www.daec.de/sportarten/drachen-gleitschirmsport/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://www.daec.de/sportarten/fallschirmsport/" TargetMode="External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8A90E9AF-1A3C-4584-B2E8-573DC5233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75835" y="6057628"/>
            <a:ext cx="4937936" cy="576738"/>
          </a:xfrm>
        </p:spPr>
        <p:txBody>
          <a:bodyPr anchor="b">
            <a:normAutofit/>
          </a:bodyPr>
          <a:lstStyle/>
          <a:p>
            <a:pPr algn="l"/>
            <a:r>
              <a:rPr lang="de-DE" sz="2000" dirty="0" err="1"/>
              <a:t>InSiTa</a:t>
            </a:r>
            <a:r>
              <a:rPr lang="de-DE" sz="2000" dirty="0"/>
              <a:t> 2022, Dr. Henning Stumpp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E2D6188-24E5-426A-BB2A-3FA2D6B9C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1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208BC59-C84F-483F-80CD-FAEC74229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3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Grafik 5" descr="Deutscher Aero Club | VereinsWiki | Fandom">
            <a:extLst>
              <a:ext uri="{FF2B5EF4-FFF2-40B4-BE49-F238E27FC236}">
                <a16:creationId xmlns:a16="http://schemas.microsoft.com/office/drawing/2014/main" id="{DBE60C67-770E-4F01-87BF-DAD106B59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2086" y="305597"/>
            <a:ext cx="2410097" cy="131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1DABD52-05DF-4F31-AFB9-B330D8BE4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25559" y="725908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 descr="Deutscher Olympischer Sportbund – Wikipedia">
            <a:extLst>
              <a:ext uri="{FF2B5EF4-FFF2-40B4-BE49-F238E27FC236}">
                <a16:creationId xmlns:a16="http://schemas.microsoft.com/office/drawing/2014/main" id="{2EEEB7D4-C34F-478C-99D7-D4F76DD8E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6" r="12361" b="2"/>
          <a:stretch/>
        </p:blipFill>
        <p:spPr bwMode="auto">
          <a:xfrm>
            <a:off x="6149109" y="1272777"/>
            <a:ext cx="1607195" cy="182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DFV Deutscher Fallschirmsportverband - Home | Facebook">
            <a:extLst>
              <a:ext uri="{FF2B5EF4-FFF2-40B4-BE49-F238E27FC236}">
                <a16:creationId xmlns:a16="http://schemas.microsoft.com/office/drawing/2014/main" id="{65F6C8C5-53BD-4A6E-B817-9532E2753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0529" y="3545751"/>
            <a:ext cx="3089492" cy="308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E4F04B5-4D4A-4F70-8549-384AF5351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0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D14DB62-3EB3-452E-89EE-30B0CDB0C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3236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A554B66-9655-955D-2CC0-51DBCB2466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9102" y="411971"/>
            <a:ext cx="1372650" cy="1873263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2C8DAB9-3609-6069-400E-9DDC831902DC}"/>
              </a:ext>
            </a:extLst>
          </p:cNvPr>
          <p:cNvSpPr/>
          <p:nvPr/>
        </p:nvSpPr>
        <p:spPr>
          <a:xfrm>
            <a:off x="8707670" y="3741228"/>
            <a:ext cx="3476169" cy="311677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0D0E9E-07C6-4509-80F6-4DE4A46C0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5858" y="4056771"/>
            <a:ext cx="7363419" cy="1809863"/>
          </a:xfrm>
        </p:spPr>
        <p:txBody>
          <a:bodyPr anchor="t">
            <a:normAutofit/>
          </a:bodyPr>
          <a:lstStyle/>
          <a:p>
            <a:pPr algn="l"/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30 Jahre DFV: Ein Rückblick</a:t>
            </a:r>
            <a:b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Quo vadis DFV: Unsere Strategie</a:t>
            </a:r>
          </a:p>
        </p:txBody>
      </p:sp>
    </p:spTree>
    <p:extLst>
      <p:ext uri="{BB962C8B-B14F-4D97-AF65-F5344CB8AC3E}">
        <p14:creationId xmlns:p14="http://schemas.microsoft.com/office/powerpoint/2010/main" val="2420872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extLst>
              <a:ext uri="{FF2B5EF4-FFF2-40B4-BE49-F238E27FC236}">
                <a16:creationId xmlns:a16="http://schemas.microsoft.com/office/drawing/2014/main" id="{6B37EDEE-67BE-4DD2-8C9F-A283A24353BC}"/>
              </a:ext>
            </a:extLst>
          </p:cNvPr>
          <p:cNvSpPr/>
          <p:nvPr/>
        </p:nvSpPr>
        <p:spPr>
          <a:xfrm>
            <a:off x="2405102" y="2399125"/>
            <a:ext cx="1836000" cy="86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Grafik 35" descr="Deutscher Aero Club | VereinsWiki | Fandom">
            <a:extLst>
              <a:ext uri="{FF2B5EF4-FFF2-40B4-BE49-F238E27FC236}">
                <a16:creationId xmlns:a16="http://schemas.microsoft.com/office/drawing/2014/main" id="{538193B0-D463-46B0-889E-4925CB2B8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945" y="2466529"/>
            <a:ext cx="1301395" cy="71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Pfeil: nach rechts 37">
            <a:extLst>
              <a:ext uri="{FF2B5EF4-FFF2-40B4-BE49-F238E27FC236}">
                <a16:creationId xmlns:a16="http://schemas.microsoft.com/office/drawing/2014/main" id="{C91F5110-448E-4F51-96B3-55DFD89EEA3D}"/>
              </a:ext>
            </a:extLst>
          </p:cNvPr>
          <p:cNvSpPr/>
          <p:nvPr/>
        </p:nvSpPr>
        <p:spPr>
          <a:xfrm>
            <a:off x="4315413" y="4192574"/>
            <a:ext cx="311341" cy="7326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AE38BB26-5933-4FBD-870F-919926F7A37A}"/>
              </a:ext>
            </a:extLst>
          </p:cNvPr>
          <p:cNvSpPr/>
          <p:nvPr/>
        </p:nvSpPr>
        <p:spPr>
          <a:xfrm>
            <a:off x="6953048" y="2362290"/>
            <a:ext cx="1836000" cy="86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Grafik 40" descr="DFV Deutscher Fallschirmsportverband - Home | Facebook">
            <a:extLst>
              <a:ext uri="{FF2B5EF4-FFF2-40B4-BE49-F238E27FC236}">
                <a16:creationId xmlns:a16="http://schemas.microsoft.com/office/drawing/2014/main" id="{9FF9B726-39CF-4A2B-B5A7-202B62B07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732" y="2398696"/>
            <a:ext cx="807719" cy="80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hteck 43">
            <a:extLst>
              <a:ext uri="{FF2B5EF4-FFF2-40B4-BE49-F238E27FC236}">
                <a16:creationId xmlns:a16="http://schemas.microsoft.com/office/drawing/2014/main" id="{227F18AE-9627-49D4-BC1A-80F838DADC36}"/>
              </a:ext>
            </a:extLst>
          </p:cNvPr>
          <p:cNvSpPr/>
          <p:nvPr/>
        </p:nvSpPr>
        <p:spPr>
          <a:xfrm>
            <a:off x="2385308" y="5168690"/>
            <a:ext cx="6403739" cy="5236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Vereine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Einzelmitglieder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C0448551-1316-4CCD-A2D9-509CCF11BD33}"/>
              </a:ext>
            </a:extLst>
          </p:cNvPr>
          <p:cNvSpPr/>
          <p:nvPr/>
        </p:nvSpPr>
        <p:spPr>
          <a:xfrm>
            <a:off x="4129315" y="2427471"/>
            <a:ext cx="1750552" cy="74470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BKF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Bundeskommission Fallschirmsport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7316F957-5797-4F15-81A3-1AF143AF89FD}"/>
              </a:ext>
            </a:extLst>
          </p:cNvPr>
          <p:cNvSpPr/>
          <p:nvPr/>
        </p:nvSpPr>
        <p:spPr>
          <a:xfrm>
            <a:off x="4690445" y="3797206"/>
            <a:ext cx="1836000" cy="86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390EA69-FC0C-D140-B287-7D4E2140F577}"/>
              </a:ext>
            </a:extLst>
          </p:cNvPr>
          <p:cNvSpPr txBox="1"/>
          <p:nvPr/>
        </p:nvSpPr>
        <p:spPr>
          <a:xfrm>
            <a:off x="5291908" y="4069740"/>
            <a:ext cx="64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LSB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93BECC03-367C-46F7-B0DE-E765EB0595AE}"/>
              </a:ext>
            </a:extLst>
          </p:cNvPr>
          <p:cNvSpPr/>
          <p:nvPr/>
        </p:nvSpPr>
        <p:spPr>
          <a:xfrm>
            <a:off x="4693644" y="869509"/>
            <a:ext cx="1836000" cy="7975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Grafik 32" descr="Deutscher Olympischer Sportbund – Wikipedia">
            <a:extLst>
              <a:ext uri="{FF2B5EF4-FFF2-40B4-BE49-F238E27FC236}">
                <a16:creationId xmlns:a16="http://schemas.microsoft.com/office/drawing/2014/main" id="{69BBF939-30D9-48DC-B2F1-1268F3C49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957" y="711301"/>
            <a:ext cx="1511374" cy="113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hteck 70">
            <a:extLst>
              <a:ext uri="{FF2B5EF4-FFF2-40B4-BE49-F238E27FC236}">
                <a16:creationId xmlns:a16="http://schemas.microsoft.com/office/drawing/2014/main" id="{A11B6857-066C-4E59-8673-4D512326B300}"/>
              </a:ext>
            </a:extLst>
          </p:cNvPr>
          <p:cNvSpPr/>
          <p:nvPr/>
        </p:nvSpPr>
        <p:spPr>
          <a:xfrm>
            <a:off x="2405775" y="3797206"/>
            <a:ext cx="1836000" cy="86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44CF589-6ADD-7A45-9413-4A0610718BFB}"/>
              </a:ext>
            </a:extLst>
          </p:cNvPr>
          <p:cNvSpPr txBox="1"/>
          <p:nvPr/>
        </p:nvSpPr>
        <p:spPr>
          <a:xfrm>
            <a:off x="2476543" y="3921381"/>
            <a:ext cx="1727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Landesverbände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DAeC</a:t>
            </a:r>
          </a:p>
        </p:txBody>
      </p:sp>
      <p:sp>
        <p:nvSpPr>
          <p:cNvPr id="30" name="Stern: 8 Zacken 29">
            <a:extLst>
              <a:ext uri="{FF2B5EF4-FFF2-40B4-BE49-F238E27FC236}">
                <a16:creationId xmlns:a16="http://schemas.microsoft.com/office/drawing/2014/main" id="{F19A0ED3-5BEC-7F4D-5CF0-10ADE1EC122F}"/>
              </a:ext>
            </a:extLst>
          </p:cNvPr>
          <p:cNvSpPr/>
          <p:nvPr/>
        </p:nvSpPr>
        <p:spPr>
          <a:xfrm>
            <a:off x="5379597" y="2222335"/>
            <a:ext cx="585718" cy="509792"/>
          </a:xfrm>
          <a:prstGeom prst="star8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rgbClr val="FF0000"/>
                </a:solidFill>
              </a:rPr>
              <a:t>SH</a:t>
            </a:r>
          </a:p>
        </p:txBody>
      </p:sp>
      <p:cxnSp>
        <p:nvCxnSpPr>
          <p:cNvPr id="43" name="Verbinder: gewinkelt 42">
            <a:extLst>
              <a:ext uri="{FF2B5EF4-FFF2-40B4-BE49-F238E27FC236}">
                <a16:creationId xmlns:a16="http://schemas.microsoft.com/office/drawing/2014/main" id="{BD6D9E47-23B5-606C-4019-9C81C2A97957}"/>
              </a:ext>
            </a:extLst>
          </p:cNvPr>
          <p:cNvCxnSpPr>
            <a:cxnSpLocks/>
            <a:stCxn id="35" idx="0"/>
            <a:endCxn id="32" idx="1"/>
          </p:cNvCxnSpPr>
          <p:nvPr/>
        </p:nvCxnSpPr>
        <p:spPr>
          <a:xfrm rot="5400000" flipH="1" flipV="1">
            <a:off x="3442950" y="1148431"/>
            <a:ext cx="1130846" cy="1370542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Verbinder: gewinkelt 49">
            <a:extLst>
              <a:ext uri="{FF2B5EF4-FFF2-40B4-BE49-F238E27FC236}">
                <a16:creationId xmlns:a16="http://schemas.microsoft.com/office/drawing/2014/main" id="{4EB654DB-7F21-C75D-6B25-728F98030F88}"/>
              </a:ext>
            </a:extLst>
          </p:cNvPr>
          <p:cNvCxnSpPr>
            <a:cxnSpLocks/>
            <a:stCxn id="71" idx="0"/>
            <a:endCxn id="35" idx="2"/>
          </p:cNvCxnSpPr>
          <p:nvPr/>
        </p:nvCxnSpPr>
        <p:spPr>
          <a:xfrm rot="16200000" flipV="1">
            <a:off x="3056399" y="3529829"/>
            <a:ext cx="534081" cy="673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Verbinder: gewinkelt 53">
            <a:extLst>
              <a:ext uri="{FF2B5EF4-FFF2-40B4-BE49-F238E27FC236}">
                <a16:creationId xmlns:a16="http://schemas.microsoft.com/office/drawing/2014/main" id="{A714D51F-6E96-13EF-16A3-1BB87A2CEF71}"/>
              </a:ext>
            </a:extLst>
          </p:cNvPr>
          <p:cNvCxnSpPr>
            <a:cxnSpLocks/>
            <a:stCxn id="40" idx="2"/>
            <a:endCxn id="35" idx="2"/>
          </p:cNvCxnSpPr>
          <p:nvPr/>
        </p:nvCxnSpPr>
        <p:spPr>
          <a:xfrm rot="5400000">
            <a:off x="5578658" y="970734"/>
            <a:ext cx="36835" cy="4547946"/>
          </a:xfrm>
          <a:prstGeom prst="bentConnector3">
            <a:avLst>
              <a:gd name="adj1" fmla="val 720605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r Verbinder 63">
            <a:extLst>
              <a:ext uri="{FF2B5EF4-FFF2-40B4-BE49-F238E27FC236}">
                <a16:creationId xmlns:a16="http://schemas.microsoft.com/office/drawing/2014/main" id="{F3BC084B-A401-A9E5-B52E-4D588E39D98D}"/>
              </a:ext>
            </a:extLst>
          </p:cNvPr>
          <p:cNvCxnSpPr>
            <a:cxnSpLocks/>
            <a:stCxn id="40" idx="1"/>
            <a:endCxn id="45" idx="6"/>
          </p:cNvCxnSpPr>
          <p:nvPr/>
        </p:nvCxnSpPr>
        <p:spPr>
          <a:xfrm flipH="1">
            <a:off x="5879867" y="2794290"/>
            <a:ext cx="1073181" cy="5535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5605B7D5-D413-2C46-D3FB-64D40047CA52}"/>
              </a:ext>
            </a:extLst>
          </p:cNvPr>
          <p:cNvGrpSpPr/>
          <p:nvPr/>
        </p:nvGrpSpPr>
        <p:grpSpPr>
          <a:xfrm>
            <a:off x="6935349" y="841124"/>
            <a:ext cx="1836000" cy="825924"/>
            <a:chOff x="8233209" y="860788"/>
            <a:chExt cx="1836000" cy="864000"/>
          </a:xfrm>
        </p:grpSpPr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F638BB76-FF57-D978-B0D9-C2A0B537E60D}"/>
                </a:ext>
              </a:extLst>
            </p:cNvPr>
            <p:cNvSpPr/>
            <p:nvPr/>
          </p:nvSpPr>
          <p:spPr>
            <a:xfrm>
              <a:off x="8233209" y="860788"/>
              <a:ext cx="1836000" cy="864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 ISC </a:t>
              </a:r>
            </a:p>
          </p:txBody>
        </p:sp>
        <p:pic>
          <p:nvPicPr>
            <p:cNvPr id="73" name="Grafik 72">
              <a:extLst>
                <a:ext uri="{FF2B5EF4-FFF2-40B4-BE49-F238E27FC236}">
                  <a16:creationId xmlns:a16="http://schemas.microsoft.com/office/drawing/2014/main" id="{AD4FBE3A-B05A-FA17-0E73-248B94407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98634" y="895867"/>
              <a:ext cx="580825" cy="792503"/>
            </a:xfrm>
            <a:prstGeom prst="rect">
              <a:avLst/>
            </a:prstGeom>
          </p:spPr>
        </p:pic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4D00A31D-4F8C-D6D9-36A9-8E28184719EC}"/>
              </a:ext>
            </a:extLst>
          </p:cNvPr>
          <p:cNvGrpSpPr/>
          <p:nvPr/>
        </p:nvGrpSpPr>
        <p:grpSpPr>
          <a:xfrm>
            <a:off x="1886168" y="4244546"/>
            <a:ext cx="518934" cy="1185965"/>
            <a:chOff x="1886168" y="4244546"/>
            <a:chExt cx="518934" cy="1185965"/>
          </a:xfrm>
        </p:grpSpPr>
        <p:cxnSp>
          <p:nvCxnSpPr>
            <p:cNvPr id="83" name="Verbinder: gewinkelt 82">
              <a:extLst>
                <a:ext uri="{FF2B5EF4-FFF2-40B4-BE49-F238E27FC236}">
                  <a16:creationId xmlns:a16="http://schemas.microsoft.com/office/drawing/2014/main" id="{5E2A1768-742D-05FB-49A5-0F6B760A4AF2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562485" y="4568229"/>
              <a:ext cx="1166300" cy="518934"/>
            </a:xfrm>
            <a:prstGeom prst="bentConnector3">
              <a:avLst>
                <a:gd name="adj1" fmla="val 99739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Verbinder: gewinkelt 85">
              <a:extLst>
                <a:ext uri="{FF2B5EF4-FFF2-40B4-BE49-F238E27FC236}">
                  <a16:creationId xmlns:a16="http://schemas.microsoft.com/office/drawing/2014/main" id="{3B7A8161-384E-D527-C27A-A8EB848C825B}"/>
                </a:ext>
              </a:extLst>
            </p:cNvPr>
            <p:cNvCxnSpPr>
              <a:cxnSpLocks/>
              <a:stCxn id="44" idx="1"/>
            </p:cNvCxnSpPr>
            <p:nvPr/>
          </p:nvCxnSpPr>
          <p:spPr>
            <a:xfrm rot="10800000" flipV="1">
              <a:off x="1886168" y="5430510"/>
              <a:ext cx="499140" cy="1"/>
            </a:xfrm>
            <a:prstGeom prst="bentConnector3">
              <a:avLst>
                <a:gd name="adj1" fmla="val 50000"/>
              </a:avLst>
            </a:prstGeom>
            <a:ln w="1905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9A9FA982-37E2-9996-C853-AC3D1F001F13}"/>
              </a:ext>
            </a:extLst>
          </p:cNvPr>
          <p:cNvGrpSpPr/>
          <p:nvPr/>
        </p:nvGrpSpPr>
        <p:grpSpPr>
          <a:xfrm flipH="1">
            <a:off x="8780130" y="2794290"/>
            <a:ext cx="518934" cy="2622101"/>
            <a:chOff x="1886168" y="4244546"/>
            <a:chExt cx="518934" cy="1166301"/>
          </a:xfrm>
        </p:grpSpPr>
        <p:cxnSp>
          <p:nvCxnSpPr>
            <p:cNvPr id="91" name="Verbinder: gewinkelt 90">
              <a:extLst>
                <a:ext uri="{FF2B5EF4-FFF2-40B4-BE49-F238E27FC236}">
                  <a16:creationId xmlns:a16="http://schemas.microsoft.com/office/drawing/2014/main" id="{4B96EAA8-70AE-1106-4730-08CB2A60A5D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562485" y="4568229"/>
              <a:ext cx="1166300" cy="518934"/>
            </a:xfrm>
            <a:prstGeom prst="bentConnector3">
              <a:avLst>
                <a:gd name="adj1" fmla="val 99739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Verbinder: gewinkelt 91">
              <a:extLst>
                <a:ext uri="{FF2B5EF4-FFF2-40B4-BE49-F238E27FC236}">
                  <a16:creationId xmlns:a16="http://schemas.microsoft.com/office/drawing/2014/main" id="{FAEF8E34-7303-2F8E-96DF-87B2B8B3B0A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886168" y="5410846"/>
              <a:ext cx="499140" cy="1"/>
            </a:xfrm>
            <a:prstGeom prst="bentConnector3">
              <a:avLst>
                <a:gd name="adj1" fmla="val 50000"/>
              </a:avLst>
            </a:prstGeom>
            <a:ln w="1905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7FB2C45-5B19-FC7F-2E5B-51A6A6FA0EE2}"/>
              </a:ext>
            </a:extLst>
          </p:cNvPr>
          <p:cNvGrpSpPr/>
          <p:nvPr/>
        </p:nvGrpSpPr>
        <p:grpSpPr>
          <a:xfrm>
            <a:off x="6585098" y="3236918"/>
            <a:ext cx="2205995" cy="1941923"/>
            <a:chOff x="6585098" y="3236918"/>
            <a:chExt cx="2205995" cy="1941923"/>
          </a:xfrm>
        </p:grpSpPr>
        <p:sp>
          <p:nvSpPr>
            <p:cNvPr id="74" name="Pfeil: nach rechts 73">
              <a:extLst>
                <a:ext uri="{FF2B5EF4-FFF2-40B4-BE49-F238E27FC236}">
                  <a16:creationId xmlns:a16="http://schemas.microsoft.com/office/drawing/2014/main" id="{966B8144-F700-4576-A357-91122890BFBD}"/>
                </a:ext>
              </a:extLst>
            </p:cNvPr>
            <p:cNvSpPr/>
            <p:nvPr/>
          </p:nvSpPr>
          <p:spPr>
            <a:xfrm rot="10800000">
              <a:off x="6585098" y="4207914"/>
              <a:ext cx="311341" cy="73264"/>
            </a:xfrm>
            <a:prstGeom prst="rightArrow">
              <a:avLst/>
            </a:prstGeom>
            <a:solidFill>
              <a:schemeClr val="bg1">
                <a:lumMod val="85000"/>
                <a:alpha val="39000"/>
              </a:schemeClr>
            </a:solidFill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normalizeH="0" baseline="0" noProof="0">
                <a:solidFill>
                  <a:prstClr val="black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13764B0C-0AB1-6134-3EAC-7A17A08E4B51}"/>
                </a:ext>
              </a:extLst>
            </p:cNvPr>
            <p:cNvSpPr/>
            <p:nvPr/>
          </p:nvSpPr>
          <p:spPr>
            <a:xfrm>
              <a:off x="6955093" y="3781627"/>
              <a:ext cx="1836000" cy="864000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76D2D72-BE1A-D062-998E-B9DBBEAB56AF}"/>
                </a:ext>
              </a:extLst>
            </p:cNvPr>
            <p:cNvSpPr txBox="1"/>
            <p:nvPr/>
          </p:nvSpPr>
          <p:spPr>
            <a:xfrm>
              <a:off x="7003881" y="3921381"/>
              <a:ext cx="17274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i="0" u="none" strike="noStrike" kern="1200" normalizeH="0" baseline="0" noProof="0" dirty="0">
                  <a:solidFill>
                    <a:prstClr val="black"/>
                  </a:solidFill>
                  <a:uLnTx/>
                  <a:uFillTx/>
                  <a:latin typeface="Calibri" panose="020F0502020204030204"/>
                  <a:ea typeface="+mn-ea"/>
                  <a:cs typeface="+mn-cs"/>
                </a:rPr>
                <a:t>Landesverbände</a:t>
              </a:r>
              <a:br>
                <a:rPr kumimoji="0" lang="de-DE" sz="1800" i="0" u="none" strike="noStrike" kern="1200" normalizeH="0" baseline="0" noProof="0" dirty="0">
                  <a:solidFill>
                    <a:prstClr val="black"/>
                  </a:solidFill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de-DE" sz="1800" i="0" u="none" strike="noStrike" kern="1200" normalizeH="0" baseline="0" noProof="0" dirty="0">
                  <a:solidFill>
                    <a:prstClr val="black"/>
                  </a:solidFill>
                  <a:uLnTx/>
                  <a:uFillTx/>
                  <a:latin typeface="Calibri" panose="020F0502020204030204"/>
                  <a:ea typeface="+mn-ea"/>
                  <a:cs typeface="+mn-cs"/>
                </a:rPr>
                <a:t>DFV</a:t>
              </a:r>
            </a:p>
          </p:txBody>
        </p:sp>
        <p:cxnSp>
          <p:nvCxnSpPr>
            <p:cNvPr id="77" name="Verbinder: gewinkelt 76">
              <a:extLst>
                <a:ext uri="{FF2B5EF4-FFF2-40B4-BE49-F238E27FC236}">
                  <a16:creationId xmlns:a16="http://schemas.microsoft.com/office/drawing/2014/main" id="{3366CE23-4871-6974-D898-552260EF7C15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967495" y="3503622"/>
              <a:ext cx="534081" cy="673"/>
            </a:xfrm>
            <a:prstGeom prst="bentConnector3">
              <a:avLst>
                <a:gd name="adj1" fmla="val 50000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Verbinder: gewinkelt 92">
              <a:extLst>
                <a:ext uri="{FF2B5EF4-FFF2-40B4-BE49-F238E27FC236}">
                  <a16:creationId xmlns:a16="http://schemas.microsoft.com/office/drawing/2014/main" id="{A9E69E4A-9C40-2003-DFCC-8BFE452D50C0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966505" y="4911464"/>
              <a:ext cx="534081" cy="673"/>
            </a:xfrm>
            <a:prstGeom prst="bentConnector3">
              <a:avLst>
                <a:gd name="adj1" fmla="val 50000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6" name="Verbinder: gewinkelt 95">
            <a:extLst>
              <a:ext uri="{FF2B5EF4-FFF2-40B4-BE49-F238E27FC236}">
                <a16:creationId xmlns:a16="http://schemas.microsoft.com/office/drawing/2014/main" id="{E2B1C4EF-A4D6-9E48-E7E4-ABEAA6168ACB}"/>
              </a:ext>
            </a:extLst>
          </p:cNvPr>
          <p:cNvCxnSpPr>
            <a:cxnSpLocks/>
            <a:stCxn id="35" idx="0"/>
            <a:endCxn id="76" idx="2"/>
          </p:cNvCxnSpPr>
          <p:nvPr/>
        </p:nvCxnSpPr>
        <p:spPr>
          <a:xfrm rot="5400000" flipH="1" flipV="1">
            <a:off x="5222187" y="-232036"/>
            <a:ext cx="732077" cy="4530247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ultiplikationszeichen 5">
            <a:extLst>
              <a:ext uri="{FF2B5EF4-FFF2-40B4-BE49-F238E27FC236}">
                <a16:creationId xmlns:a16="http://schemas.microsoft.com/office/drawing/2014/main" id="{F48B11E9-867B-F5F7-FCC5-63FC0EA0F6E2}"/>
              </a:ext>
            </a:extLst>
          </p:cNvPr>
          <p:cNvSpPr/>
          <p:nvPr/>
        </p:nvSpPr>
        <p:spPr>
          <a:xfrm>
            <a:off x="5213074" y="3108172"/>
            <a:ext cx="757084" cy="766461"/>
          </a:xfrm>
          <a:prstGeom prst="mathMultiply">
            <a:avLst>
              <a:gd name="adj1" fmla="val 9234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4FEC7D3C-1764-90A5-10B4-144EF0D7271A}"/>
              </a:ext>
            </a:extLst>
          </p:cNvPr>
          <p:cNvSpPr/>
          <p:nvPr/>
        </p:nvSpPr>
        <p:spPr>
          <a:xfrm>
            <a:off x="355533" y="496135"/>
            <a:ext cx="3014406" cy="512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aktuell (1-10/22)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enkblase: wolkenförmig 3">
            <a:extLst>
              <a:ext uri="{FF2B5EF4-FFF2-40B4-BE49-F238E27FC236}">
                <a16:creationId xmlns:a16="http://schemas.microsoft.com/office/drawing/2014/main" id="{D0FF333C-CDF7-77C8-4405-429C79AA31F4}"/>
              </a:ext>
            </a:extLst>
          </p:cNvPr>
          <p:cNvSpPr/>
          <p:nvPr/>
        </p:nvSpPr>
        <p:spPr>
          <a:xfrm>
            <a:off x="355533" y="2933206"/>
            <a:ext cx="1845454" cy="864000"/>
          </a:xfrm>
          <a:prstGeom prst="cloudCallout">
            <a:avLst>
              <a:gd name="adj1" fmla="val 63389"/>
              <a:gd name="adj2" fmla="val 7118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LSB-Mittel</a:t>
            </a:r>
          </a:p>
        </p:txBody>
      </p:sp>
      <p:sp>
        <p:nvSpPr>
          <p:cNvPr id="9" name="Denkblase: wolkenförmig 8">
            <a:extLst>
              <a:ext uri="{FF2B5EF4-FFF2-40B4-BE49-F238E27FC236}">
                <a16:creationId xmlns:a16="http://schemas.microsoft.com/office/drawing/2014/main" id="{3AC7C215-F6B1-229D-934E-E4CD24A80FD7}"/>
              </a:ext>
            </a:extLst>
          </p:cNvPr>
          <p:cNvSpPr/>
          <p:nvPr/>
        </p:nvSpPr>
        <p:spPr>
          <a:xfrm>
            <a:off x="9760347" y="2812707"/>
            <a:ext cx="1845454" cy="864000"/>
          </a:xfrm>
          <a:prstGeom prst="cloudCallout">
            <a:avLst>
              <a:gd name="adj1" fmla="val -95875"/>
              <a:gd name="adj2" fmla="val 107905"/>
            </a:avLst>
          </a:prstGeom>
          <a:solidFill>
            <a:schemeClr val="accent6">
              <a:alpha val="34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LSB-Mittel</a:t>
            </a:r>
          </a:p>
        </p:txBody>
      </p:sp>
    </p:spTree>
    <p:extLst>
      <p:ext uri="{BB962C8B-B14F-4D97-AF65-F5344CB8AC3E}">
        <p14:creationId xmlns:p14="http://schemas.microsoft.com/office/powerpoint/2010/main" val="290152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extLst>
              <a:ext uri="{FF2B5EF4-FFF2-40B4-BE49-F238E27FC236}">
                <a16:creationId xmlns:a16="http://schemas.microsoft.com/office/drawing/2014/main" id="{6B37EDEE-67BE-4DD2-8C9F-A283A24353BC}"/>
              </a:ext>
            </a:extLst>
          </p:cNvPr>
          <p:cNvSpPr/>
          <p:nvPr/>
        </p:nvSpPr>
        <p:spPr>
          <a:xfrm>
            <a:off x="2405102" y="2399125"/>
            <a:ext cx="1836000" cy="86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Grafik 35" descr="Deutscher Aero Club | VereinsWiki | Fandom">
            <a:extLst>
              <a:ext uri="{FF2B5EF4-FFF2-40B4-BE49-F238E27FC236}">
                <a16:creationId xmlns:a16="http://schemas.microsoft.com/office/drawing/2014/main" id="{538193B0-D463-46B0-889E-4925CB2B8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945" y="2466529"/>
            <a:ext cx="1301395" cy="71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Pfeil: nach rechts 37">
            <a:extLst>
              <a:ext uri="{FF2B5EF4-FFF2-40B4-BE49-F238E27FC236}">
                <a16:creationId xmlns:a16="http://schemas.microsoft.com/office/drawing/2014/main" id="{C91F5110-448E-4F51-96B3-55DFD89EEA3D}"/>
              </a:ext>
            </a:extLst>
          </p:cNvPr>
          <p:cNvSpPr/>
          <p:nvPr/>
        </p:nvSpPr>
        <p:spPr>
          <a:xfrm>
            <a:off x="4315413" y="4192574"/>
            <a:ext cx="311341" cy="7326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AE38BB26-5933-4FBD-870F-919926F7A37A}"/>
              </a:ext>
            </a:extLst>
          </p:cNvPr>
          <p:cNvSpPr/>
          <p:nvPr/>
        </p:nvSpPr>
        <p:spPr>
          <a:xfrm>
            <a:off x="6953048" y="2362290"/>
            <a:ext cx="1836000" cy="86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Grafik 40" descr="DFV Deutscher Fallschirmsportverband - Home | Facebook">
            <a:extLst>
              <a:ext uri="{FF2B5EF4-FFF2-40B4-BE49-F238E27FC236}">
                <a16:creationId xmlns:a16="http://schemas.microsoft.com/office/drawing/2014/main" id="{9FF9B726-39CF-4A2B-B5A7-202B62B07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732" y="2398696"/>
            <a:ext cx="807719" cy="80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hteck 43">
            <a:extLst>
              <a:ext uri="{FF2B5EF4-FFF2-40B4-BE49-F238E27FC236}">
                <a16:creationId xmlns:a16="http://schemas.microsoft.com/office/drawing/2014/main" id="{227F18AE-9627-49D4-BC1A-80F838DADC36}"/>
              </a:ext>
            </a:extLst>
          </p:cNvPr>
          <p:cNvSpPr/>
          <p:nvPr/>
        </p:nvSpPr>
        <p:spPr>
          <a:xfrm>
            <a:off x="2385308" y="5140470"/>
            <a:ext cx="6403739" cy="5236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Vereine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Einzelmitglieder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C0448551-1316-4CCD-A2D9-509CCF11BD33}"/>
              </a:ext>
            </a:extLst>
          </p:cNvPr>
          <p:cNvSpPr/>
          <p:nvPr/>
        </p:nvSpPr>
        <p:spPr>
          <a:xfrm>
            <a:off x="4129315" y="2427471"/>
            <a:ext cx="1750552" cy="74470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BKF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Bundeskommission Fallschirmsport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7316F957-5797-4F15-81A3-1AF143AF89FD}"/>
              </a:ext>
            </a:extLst>
          </p:cNvPr>
          <p:cNvSpPr/>
          <p:nvPr/>
        </p:nvSpPr>
        <p:spPr>
          <a:xfrm>
            <a:off x="4690445" y="3797206"/>
            <a:ext cx="1836000" cy="86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390EA69-FC0C-D140-B287-7D4E2140F577}"/>
              </a:ext>
            </a:extLst>
          </p:cNvPr>
          <p:cNvSpPr txBox="1"/>
          <p:nvPr/>
        </p:nvSpPr>
        <p:spPr>
          <a:xfrm>
            <a:off x="5291908" y="4069740"/>
            <a:ext cx="64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LSB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93BECC03-367C-46F7-B0DE-E765EB0595AE}"/>
              </a:ext>
            </a:extLst>
          </p:cNvPr>
          <p:cNvSpPr/>
          <p:nvPr/>
        </p:nvSpPr>
        <p:spPr>
          <a:xfrm>
            <a:off x="4693644" y="869509"/>
            <a:ext cx="1836000" cy="7975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Grafik 32" descr="Deutscher Olympischer Sportbund – Wikipedia">
            <a:extLst>
              <a:ext uri="{FF2B5EF4-FFF2-40B4-BE49-F238E27FC236}">
                <a16:creationId xmlns:a16="http://schemas.microsoft.com/office/drawing/2014/main" id="{69BBF939-30D9-48DC-B2F1-1268F3C49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746" y="930554"/>
            <a:ext cx="991420" cy="74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hteck 70">
            <a:extLst>
              <a:ext uri="{FF2B5EF4-FFF2-40B4-BE49-F238E27FC236}">
                <a16:creationId xmlns:a16="http://schemas.microsoft.com/office/drawing/2014/main" id="{A11B6857-066C-4E59-8673-4D512326B300}"/>
              </a:ext>
            </a:extLst>
          </p:cNvPr>
          <p:cNvSpPr/>
          <p:nvPr/>
        </p:nvSpPr>
        <p:spPr>
          <a:xfrm>
            <a:off x="2405775" y="3797206"/>
            <a:ext cx="1836000" cy="86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44CF589-6ADD-7A45-9413-4A0610718BFB}"/>
              </a:ext>
            </a:extLst>
          </p:cNvPr>
          <p:cNvSpPr txBox="1"/>
          <p:nvPr/>
        </p:nvSpPr>
        <p:spPr>
          <a:xfrm>
            <a:off x="2476543" y="3921381"/>
            <a:ext cx="1727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Landesverbände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DAeC</a:t>
            </a:r>
          </a:p>
        </p:txBody>
      </p:sp>
      <p:cxnSp>
        <p:nvCxnSpPr>
          <p:cNvPr id="43" name="Verbinder: gewinkelt 42">
            <a:extLst>
              <a:ext uri="{FF2B5EF4-FFF2-40B4-BE49-F238E27FC236}">
                <a16:creationId xmlns:a16="http://schemas.microsoft.com/office/drawing/2014/main" id="{BD6D9E47-23B5-606C-4019-9C81C2A97957}"/>
              </a:ext>
            </a:extLst>
          </p:cNvPr>
          <p:cNvCxnSpPr>
            <a:cxnSpLocks/>
            <a:stCxn id="35" idx="0"/>
            <a:endCxn id="32" idx="1"/>
          </p:cNvCxnSpPr>
          <p:nvPr/>
        </p:nvCxnSpPr>
        <p:spPr>
          <a:xfrm rot="5400000" flipH="1" flipV="1">
            <a:off x="3442950" y="1148431"/>
            <a:ext cx="1130846" cy="1370542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Verbinder: gewinkelt 49">
            <a:extLst>
              <a:ext uri="{FF2B5EF4-FFF2-40B4-BE49-F238E27FC236}">
                <a16:creationId xmlns:a16="http://schemas.microsoft.com/office/drawing/2014/main" id="{4EB654DB-7F21-C75D-6B25-728F98030F88}"/>
              </a:ext>
            </a:extLst>
          </p:cNvPr>
          <p:cNvCxnSpPr>
            <a:cxnSpLocks/>
            <a:stCxn id="71" idx="0"/>
            <a:endCxn id="35" idx="2"/>
          </p:cNvCxnSpPr>
          <p:nvPr/>
        </p:nvCxnSpPr>
        <p:spPr>
          <a:xfrm rot="16200000" flipV="1">
            <a:off x="3056399" y="3529829"/>
            <a:ext cx="534081" cy="673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5605B7D5-D413-2C46-D3FB-64D40047CA52}"/>
              </a:ext>
            </a:extLst>
          </p:cNvPr>
          <p:cNvGrpSpPr/>
          <p:nvPr/>
        </p:nvGrpSpPr>
        <p:grpSpPr>
          <a:xfrm>
            <a:off x="6955013" y="841124"/>
            <a:ext cx="1836000" cy="825924"/>
            <a:chOff x="8233209" y="860788"/>
            <a:chExt cx="1836000" cy="864000"/>
          </a:xfrm>
        </p:grpSpPr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F638BB76-FF57-D978-B0D9-C2A0B537E60D}"/>
                </a:ext>
              </a:extLst>
            </p:cNvPr>
            <p:cNvSpPr/>
            <p:nvPr/>
          </p:nvSpPr>
          <p:spPr>
            <a:xfrm>
              <a:off x="8233209" y="860788"/>
              <a:ext cx="1836000" cy="864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 ISC </a:t>
              </a:r>
            </a:p>
          </p:txBody>
        </p:sp>
        <p:pic>
          <p:nvPicPr>
            <p:cNvPr id="73" name="Grafik 72">
              <a:extLst>
                <a:ext uri="{FF2B5EF4-FFF2-40B4-BE49-F238E27FC236}">
                  <a16:creationId xmlns:a16="http://schemas.microsoft.com/office/drawing/2014/main" id="{AD4FBE3A-B05A-FA17-0E73-248B94407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98634" y="895867"/>
              <a:ext cx="580825" cy="792503"/>
            </a:xfrm>
            <a:prstGeom prst="rect">
              <a:avLst/>
            </a:prstGeom>
          </p:spPr>
        </p:pic>
      </p:grpSp>
      <p:cxnSp>
        <p:nvCxnSpPr>
          <p:cNvPr id="83" name="Verbinder: gewinkelt 82">
            <a:extLst>
              <a:ext uri="{FF2B5EF4-FFF2-40B4-BE49-F238E27FC236}">
                <a16:creationId xmlns:a16="http://schemas.microsoft.com/office/drawing/2014/main" id="{5E2A1768-742D-05FB-49A5-0F6B760A4AF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562485" y="4568229"/>
            <a:ext cx="1166300" cy="518934"/>
          </a:xfrm>
          <a:prstGeom prst="bentConnector3">
            <a:avLst>
              <a:gd name="adj1" fmla="val 99739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Verbinder: gewinkelt 85">
            <a:extLst>
              <a:ext uri="{FF2B5EF4-FFF2-40B4-BE49-F238E27FC236}">
                <a16:creationId xmlns:a16="http://schemas.microsoft.com/office/drawing/2014/main" id="{3B7A8161-384E-D527-C27A-A8EB848C825B}"/>
              </a:ext>
            </a:extLst>
          </p:cNvPr>
          <p:cNvCxnSpPr>
            <a:cxnSpLocks/>
            <a:stCxn id="44" idx="1"/>
          </p:cNvCxnSpPr>
          <p:nvPr/>
        </p:nvCxnSpPr>
        <p:spPr>
          <a:xfrm rot="10800000" flipV="1">
            <a:off x="1886168" y="5402290"/>
            <a:ext cx="499140" cy="1"/>
          </a:xfrm>
          <a:prstGeom prst="bentConnector3">
            <a:avLst>
              <a:gd name="adj1" fmla="val 50000"/>
            </a:avLst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9A9FA982-37E2-9996-C853-AC3D1F001F13}"/>
              </a:ext>
            </a:extLst>
          </p:cNvPr>
          <p:cNvGrpSpPr/>
          <p:nvPr/>
        </p:nvGrpSpPr>
        <p:grpSpPr>
          <a:xfrm flipH="1">
            <a:off x="8780130" y="2794290"/>
            <a:ext cx="518934" cy="2622101"/>
            <a:chOff x="1886168" y="4244546"/>
            <a:chExt cx="518934" cy="1166301"/>
          </a:xfrm>
        </p:grpSpPr>
        <p:cxnSp>
          <p:nvCxnSpPr>
            <p:cNvPr id="91" name="Verbinder: gewinkelt 90">
              <a:extLst>
                <a:ext uri="{FF2B5EF4-FFF2-40B4-BE49-F238E27FC236}">
                  <a16:creationId xmlns:a16="http://schemas.microsoft.com/office/drawing/2014/main" id="{4B96EAA8-70AE-1106-4730-08CB2A60A5D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562485" y="4568229"/>
              <a:ext cx="1166300" cy="518934"/>
            </a:xfrm>
            <a:prstGeom prst="bentConnector3">
              <a:avLst>
                <a:gd name="adj1" fmla="val 99739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Verbinder: gewinkelt 91">
              <a:extLst>
                <a:ext uri="{FF2B5EF4-FFF2-40B4-BE49-F238E27FC236}">
                  <a16:creationId xmlns:a16="http://schemas.microsoft.com/office/drawing/2014/main" id="{FAEF8E34-7303-2F8E-96DF-87B2B8B3B0A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886168" y="5410846"/>
              <a:ext cx="499140" cy="1"/>
            </a:xfrm>
            <a:prstGeom prst="bentConnector3">
              <a:avLst>
                <a:gd name="adj1" fmla="val 50000"/>
              </a:avLst>
            </a:prstGeom>
            <a:ln w="1905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Pfeil: nach rechts 73">
            <a:extLst>
              <a:ext uri="{FF2B5EF4-FFF2-40B4-BE49-F238E27FC236}">
                <a16:creationId xmlns:a16="http://schemas.microsoft.com/office/drawing/2014/main" id="{966B8144-F700-4576-A357-91122890BFBD}"/>
              </a:ext>
            </a:extLst>
          </p:cNvPr>
          <p:cNvSpPr/>
          <p:nvPr/>
        </p:nvSpPr>
        <p:spPr>
          <a:xfrm rot="10800000">
            <a:off x="6585098" y="4207914"/>
            <a:ext cx="311341" cy="7326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3764B0C-0AB1-6134-3EAC-7A17A08E4B51}"/>
              </a:ext>
            </a:extLst>
          </p:cNvPr>
          <p:cNvSpPr/>
          <p:nvPr/>
        </p:nvSpPr>
        <p:spPr>
          <a:xfrm>
            <a:off x="6955093" y="3781627"/>
            <a:ext cx="1836000" cy="86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76D2D72-BE1A-D062-998E-B9DBBEAB56AF}"/>
              </a:ext>
            </a:extLst>
          </p:cNvPr>
          <p:cNvSpPr txBox="1"/>
          <p:nvPr/>
        </p:nvSpPr>
        <p:spPr>
          <a:xfrm>
            <a:off x="7003881" y="3921381"/>
            <a:ext cx="1727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Landesverbände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DFV</a:t>
            </a:r>
          </a:p>
        </p:txBody>
      </p:sp>
      <p:cxnSp>
        <p:nvCxnSpPr>
          <p:cNvPr id="77" name="Verbinder: gewinkelt 76">
            <a:extLst>
              <a:ext uri="{FF2B5EF4-FFF2-40B4-BE49-F238E27FC236}">
                <a16:creationId xmlns:a16="http://schemas.microsoft.com/office/drawing/2014/main" id="{3366CE23-4871-6974-D898-552260EF7C15}"/>
              </a:ext>
            </a:extLst>
          </p:cNvPr>
          <p:cNvCxnSpPr>
            <a:cxnSpLocks/>
          </p:cNvCxnSpPr>
          <p:nvPr/>
        </p:nvCxnSpPr>
        <p:spPr>
          <a:xfrm rot="16200000" flipV="1">
            <a:off x="7967496" y="3503623"/>
            <a:ext cx="534081" cy="672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Verbinder: gewinkelt 92">
            <a:extLst>
              <a:ext uri="{FF2B5EF4-FFF2-40B4-BE49-F238E27FC236}">
                <a16:creationId xmlns:a16="http://schemas.microsoft.com/office/drawing/2014/main" id="{A9E69E4A-9C40-2003-DFCC-8BFE452D50C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985354" y="4892615"/>
            <a:ext cx="495710" cy="1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Verbinder: gewinkelt 95">
            <a:extLst>
              <a:ext uri="{FF2B5EF4-FFF2-40B4-BE49-F238E27FC236}">
                <a16:creationId xmlns:a16="http://schemas.microsoft.com/office/drawing/2014/main" id="{E2B1C4EF-A4D6-9E48-E7E4-ABEAA6168ACB}"/>
              </a:ext>
            </a:extLst>
          </p:cNvPr>
          <p:cNvCxnSpPr>
            <a:cxnSpLocks/>
            <a:stCxn id="35" idx="0"/>
            <a:endCxn id="76" idx="2"/>
          </p:cNvCxnSpPr>
          <p:nvPr/>
        </p:nvCxnSpPr>
        <p:spPr>
          <a:xfrm rot="5400000" flipH="1" flipV="1">
            <a:off x="5232019" y="-241868"/>
            <a:ext cx="732077" cy="4549911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7DD01666-BB18-B0DA-2940-1BED253560D2}"/>
              </a:ext>
            </a:extLst>
          </p:cNvPr>
          <p:cNvCxnSpPr>
            <a:cxnSpLocks/>
            <a:stCxn id="71" idx="0"/>
            <a:endCxn id="41" idx="2"/>
          </p:cNvCxnSpPr>
          <p:nvPr/>
        </p:nvCxnSpPr>
        <p:spPr>
          <a:xfrm rot="5400000" flipH="1" flipV="1">
            <a:off x="5310288" y="1219903"/>
            <a:ext cx="590791" cy="4563817"/>
          </a:xfrm>
          <a:prstGeom prst="bentConnector3">
            <a:avLst>
              <a:gd name="adj1" fmla="val 50000"/>
            </a:avLst>
          </a:prstGeom>
          <a:ln w="317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4735FB4C-154F-F9A2-98EB-120772D555A2}"/>
              </a:ext>
            </a:extLst>
          </p:cNvPr>
          <p:cNvSpPr/>
          <p:nvPr/>
        </p:nvSpPr>
        <p:spPr>
          <a:xfrm>
            <a:off x="5450546" y="2447798"/>
            <a:ext cx="1836000" cy="74470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Sportausschuss</a:t>
            </a:r>
          </a:p>
        </p:txBody>
      </p:sp>
      <p:sp>
        <p:nvSpPr>
          <p:cNvPr id="30" name="Stern: 8 Zacken 29">
            <a:extLst>
              <a:ext uri="{FF2B5EF4-FFF2-40B4-BE49-F238E27FC236}">
                <a16:creationId xmlns:a16="http://schemas.microsoft.com/office/drawing/2014/main" id="{F19A0ED3-5BEC-7F4D-5CF0-10ADE1EC122F}"/>
              </a:ext>
            </a:extLst>
          </p:cNvPr>
          <p:cNvSpPr/>
          <p:nvPr/>
        </p:nvSpPr>
        <p:spPr>
          <a:xfrm>
            <a:off x="5379597" y="2222335"/>
            <a:ext cx="585718" cy="509792"/>
          </a:xfrm>
          <a:prstGeom prst="star8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rgbClr val="FF0000"/>
                </a:solidFill>
              </a:rPr>
              <a:t>SH</a:t>
            </a:r>
          </a:p>
        </p:txBody>
      </p: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D285EEF1-9FD1-6AAF-5837-52C98B23D972}"/>
              </a:ext>
            </a:extLst>
          </p:cNvPr>
          <p:cNvCxnSpPr>
            <a:cxnSpLocks/>
          </p:cNvCxnSpPr>
          <p:nvPr/>
        </p:nvCxnSpPr>
        <p:spPr>
          <a:xfrm flipV="1">
            <a:off x="6382975" y="3206415"/>
            <a:ext cx="0" cy="273145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Verbinder: gewinkelt 55">
            <a:extLst>
              <a:ext uri="{FF2B5EF4-FFF2-40B4-BE49-F238E27FC236}">
                <a16:creationId xmlns:a16="http://schemas.microsoft.com/office/drawing/2014/main" id="{6DB72ADC-9A7C-2E9C-E459-E953A31580C4}"/>
              </a:ext>
            </a:extLst>
          </p:cNvPr>
          <p:cNvCxnSpPr>
            <a:cxnSpLocks/>
            <a:stCxn id="40" idx="0"/>
            <a:endCxn id="33" idx="2"/>
          </p:cNvCxnSpPr>
          <p:nvPr/>
        </p:nvCxnSpPr>
        <p:spPr>
          <a:xfrm rot="16200000" flipV="1">
            <a:off x="6428145" y="919387"/>
            <a:ext cx="687214" cy="2198592"/>
          </a:xfrm>
          <a:prstGeom prst="bentConnector3">
            <a:avLst>
              <a:gd name="adj1" fmla="val 48272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Verbinder: gewinkelt 77">
            <a:extLst>
              <a:ext uri="{FF2B5EF4-FFF2-40B4-BE49-F238E27FC236}">
                <a16:creationId xmlns:a16="http://schemas.microsoft.com/office/drawing/2014/main" id="{224300CD-902B-1BE7-4551-D77F5E2BF6FE}"/>
              </a:ext>
            </a:extLst>
          </p:cNvPr>
          <p:cNvCxnSpPr>
            <a:cxnSpLocks/>
          </p:cNvCxnSpPr>
          <p:nvPr/>
        </p:nvCxnSpPr>
        <p:spPr>
          <a:xfrm rot="16200000" flipV="1">
            <a:off x="7990520" y="2015087"/>
            <a:ext cx="694400" cy="3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enkblase: wolkenförmig 3">
            <a:extLst>
              <a:ext uri="{FF2B5EF4-FFF2-40B4-BE49-F238E27FC236}">
                <a16:creationId xmlns:a16="http://schemas.microsoft.com/office/drawing/2014/main" id="{CB855884-0EC5-11DE-5CE3-97BB657DF91E}"/>
              </a:ext>
            </a:extLst>
          </p:cNvPr>
          <p:cNvSpPr/>
          <p:nvPr/>
        </p:nvSpPr>
        <p:spPr>
          <a:xfrm>
            <a:off x="9498563" y="615820"/>
            <a:ext cx="2388637" cy="1362270"/>
          </a:xfrm>
          <a:prstGeom prst="cloudCallout">
            <a:avLst>
              <a:gd name="adj1" fmla="val -74739"/>
              <a:gd name="adj2" fmla="val 76884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BMI-Mittel</a:t>
            </a:r>
          </a:p>
        </p:txBody>
      </p:sp>
      <p:sp>
        <p:nvSpPr>
          <p:cNvPr id="5" name="Denkblase: wolkenförmig 4">
            <a:extLst>
              <a:ext uri="{FF2B5EF4-FFF2-40B4-BE49-F238E27FC236}">
                <a16:creationId xmlns:a16="http://schemas.microsoft.com/office/drawing/2014/main" id="{60CC38E6-67C9-D1C7-746C-C792D2163292}"/>
              </a:ext>
            </a:extLst>
          </p:cNvPr>
          <p:cNvSpPr/>
          <p:nvPr/>
        </p:nvSpPr>
        <p:spPr>
          <a:xfrm>
            <a:off x="355533" y="2933206"/>
            <a:ext cx="1845454" cy="864000"/>
          </a:xfrm>
          <a:prstGeom prst="cloudCallout">
            <a:avLst>
              <a:gd name="adj1" fmla="val 63389"/>
              <a:gd name="adj2" fmla="val 7118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LSB-Mittel</a:t>
            </a:r>
          </a:p>
        </p:txBody>
      </p:sp>
      <p:sp>
        <p:nvSpPr>
          <p:cNvPr id="8" name="Denkblase: wolkenförmig 7">
            <a:extLst>
              <a:ext uri="{FF2B5EF4-FFF2-40B4-BE49-F238E27FC236}">
                <a16:creationId xmlns:a16="http://schemas.microsoft.com/office/drawing/2014/main" id="{08A0CFB8-4CC4-E742-38A9-0C87D5DA8502}"/>
              </a:ext>
            </a:extLst>
          </p:cNvPr>
          <p:cNvSpPr/>
          <p:nvPr/>
        </p:nvSpPr>
        <p:spPr>
          <a:xfrm>
            <a:off x="346812" y="2924651"/>
            <a:ext cx="1845454" cy="864000"/>
          </a:xfrm>
          <a:prstGeom prst="cloudCallout">
            <a:avLst>
              <a:gd name="adj1" fmla="val 63389"/>
              <a:gd name="adj2" fmla="val 7118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LSB-Mittel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0334914-98D0-951F-A2BE-161B1FA6E0B8}"/>
              </a:ext>
            </a:extLst>
          </p:cNvPr>
          <p:cNvSpPr/>
          <p:nvPr/>
        </p:nvSpPr>
        <p:spPr>
          <a:xfrm>
            <a:off x="355533" y="496135"/>
            <a:ext cx="2630263" cy="512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 11/22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Denkblase: wolkenförmig 9">
            <a:extLst>
              <a:ext uri="{FF2B5EF4-FFF2-40B4-BE49-F238E27FC236}">
                <a16:creationId xmlns:a16="http://schemas.microsoft.com/office/drawing/2014/main" id="{D4D3CAB2-8CF2-CD54-9600-D7C7F321D7F2}"/>
              </a:ext>
            </a:extLst>
          </p:cNvPr>
          <p:cNvSpPr/>
          <p:nvPr/>
        </p:nvSpPr>
        <p:spPr>
          <a:xfrm>
            <a:off x="9786225" y="2846526"/>
            <a:ext cx="1845454" cy="864000"/>
          </a:xfrm>
          <a:prstGeom prst="cloudCallout">
            <a:avLst>
              <a:gd name="adj1" fmla="val -95875"/>
              <a:gd name="adj2" fmla="val 107905"/>
            </a:avLst>
          </a:prstGeom>
          <a:solidFill>
            <a:schemeClr val="accent6">
              <a:alpha val="34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LSB-Mittel</a:t>
            </a:r>
          </a:p>
        </p:txBody>
      </p:sp>
    </p:spTree>
    <p:extLst>
      <p:ext uri="{BB962C8B-B14F-4D97-AF65-F5344CB8AC3E}">
        <p14:creationId xmlns:p14="http://schemas.microsoft.com/office/powerpoint/2010/main" val="229893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0.02735 0.04005 C 0.03308 0.04908 0.04167 0.05394 0.05066 0.05394 C 0.06081 0.05394 0.06901 0.04908 0.07474 0.04005 L 0.10222 -1.1111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30" grpId="0" animBg="1"/>
      <p:bldP spid="4" grpId="0" animBg="1"/>
      <p:bldP spid="5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F64F76-F447-42AF-9738-98E190338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7713"/>
            <a:ext cx="10515600" cy="3234205"/>
          </a:xfrm>
        </p:spPr>
        <p:txBody>
          <a:bodyPr>
            <a:noAutofit/>
          </a:bodyPr>
          <a:lstStyle/>
          <a:p>
            <a:pPr marL="360363" lvl="1" indent="-360363"/>
            <a:r>
              <a:rPr lang="de-DE" dirty="0"/>
              <a:t>Strukturveränderung mit DAeC / Landesverbänden (seit 2018)</a:t>
            </a:r>
          </a:p>
          <a:p>
            <a:pPr marL="817563" lvl="2" indent="-360363"/>
            <a:r>
              <a:rPr lang="de-DE" dirty="0"/>
              <a:t>Erster Impuls verpufft, obwohl einstimmig beschlossen</a:t>
            </a:r>
          </a:p>
          <a:p>
            <a:pPr marL="817563" lvl="2" indent="-360363"/>
            <a:r>
              <a:rPr lang="de-DE" dirty="0"/>
              <a:t>zweiter Versuch 2021 „koordinierter Austritt“ nicht mehrheitsfähig</a:t>
            </a:r>
          </a:p>
          <a:p>
            <a:pPr marL="817563" lvl="2" indent="-360363"/>
            <a:r>
              <a:rPr lang="de-DE" dirty="0"/>
              <a:t>dritter Versuch mit Austritt und Alleingang zäh</a:t>
            </a:r>
          </a:p>
          <a:p>
            <a:pPr marL="817563" lvl="2" indent="-360363"/>
            <a:r>
              <a:rPr lang="de-DE" dirty="0"/>
              <a:t>vierter Versuch im Schulterschluss ungewiss</a:t>
            </a:r>
          </a:p>
          <a:p>
            <a:pPr marL="360363" lvl="1" indent="-360363"/>
            <a:r>
              <a:rPr lang="de-DE" dirty="0"/>
              <a:t>DAeC-Austritt spart ca. 22 T€ an Beiträgen, dafür z.Zt. ca. 6 T€ Beiträge für Kadersportler und Funktionspersonal (LV Bremen)</a:t>
            </a:r>
          </a:p>
          <a:p>
            <a:pPr marL="360363" lvl="1" indent="-360363"/>
            <a:r>
              <a:rPr lang="de-DE" dirty="0"/>
              <a:t>Gründungskosten für Landesfachverbände ca. 150 € je Land (BY, HB, NI, MV)</a:t>
            </a:r>
          </a:p>
          <a:p>
            <a:pPr marL="360363" lvl="1" indent="-360363"/>
            <a:r>
              <a:rPr lang="de-DE" dirty="0"/>
              <a:t>Rechtsberatung (?)</a:t>
            </a:r>
          </a:p>
          <a:p>
            <a:pPr marL="0" lvl="1" indent="0">
              <a:buNone/>
            </a:pPr>
            <a:endParaRPr lang="de-DE" dirty="0"/>
          </a:p>
          <a:p>
            <a:pPr marL="0" lvl="1" indent="0">
              <a:buNone/>
            </a:pPr>
            <a:endParaRPr lang="de-DE" dirty="0"/>
          </a:p>
          <a:p>
            <a:pPr marL="0" lvl="1" indent="0">
              <a:buNone/>
            </a:pPr>
            <a:endParaRPr lang="de-DE" dirty="0"/>
          </a:p>
          <a:p>
            <a:pPr marL="360363" lvl="1" indent="-360363"/>
            <a:endParaRPr lang="de-DE" dirty="0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5E45889D-EB74-4146-B8FC-FEFE788085E3}"/>
              </a:ext>
            </a:extLst>
          </p:cNvPr>
          <p:cNvSpPr/>
          <p:nvPr/>
        </p:nvSpPr>
        <p:spPr>
          <a:xfrm>
            <a:off x="838200" y="496135"/>
            <a:ext cx="7750215" cy="512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dirty="0">
                <a:solidFill>
                  <a:prstClr val="black"/>
                </a:solidFill>
                <a:latin typeface="Calibri" panose="020F0502020204030204"/>
              </a:rPr>
              <a:t>Kosten (Mühen) / Nutzen (Wohltaten) bisher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A9825A9-9A10-276C-79AF-BC53A08B0C2C}"/>
              </a:ext>
            </a:extLst>
          </p:cNvPr>
          <p:cNvGrpSpPr/>
          <p:nvPr/>
        </p:nvGrpSpPr>
        <p:grpSpPr>
          <a:xfrm>
            <a:off x="931731" y="5125343"/>
            <a:ext cx="10262194" cy="471917"/>
            <a:chOff x="931731" y="5125343"/>
            <a:chExt cx="10262194" cy="471917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B6707F6E-D75C-4543-BA5A-339FB643F385}"/>
                </a:ext>
              </a:extLst>
            </p:cNvPr>
            <p:cNvSpPr txBox="1"/>
            <p:nvPr/>
          </p:nvSpPr>
          <p:spPr>
            <a:xfrm>
              <a:off x="1863523" y="5125343"/>
              <a:ext cx="9330402" cy="4616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2400" dirty="0">
                  <a:cs typeface="Arial" panose="020B0604020202020204" pitchFamily="34" charset="0"/>
                </a:rPr>
                <a:t>überwiegend Zeit und Mühen im Haupt- / Ehrenamt! Finanziell eher +</a:t>
              </a:r>
              <a:endParaRPr lang="de-DE" sz="2400" dirty="0"/>
            </a:p>
          </p:txBody>
        </p:sp>
        <p:sp>
          <p:nvSpPr>
            <p:cNvPr id="4" name="Pfeil nach rechts 3">
              <a:extLst>
                <a:ext uri="{FF2B5EF4-FFF2-40B4-BE49-F238E27FC236}">
                  <a16:creationId xmlns:a16="http://schemas.microsoft.com/office/drawing/2014/main" id="{8443D46E-DC02-8743-AEF3-8D8A3B3CA228}"/>
                </a:ext>
              </a:extLst>
            </p:cNvPr>
            <p:cNvSpPr/>
            <p:nvPr/>
          </p:nvSpPr>
          <p:spPr>
            <a:xfrm>
              <a:off x="931731" y="5140060"/>
              <a:ext cx="757238" cy="457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E0A01F76-9B3B-FA4F-85FC-8AABE00E1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859" y="496135"/>
            <a:ext cx="142875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6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5E45889D-EB74-4146-B8FC-FEFE788085E3}"/>
              </a:ext>
            </a:extLst>
          </p:cNvPr>
          <p:cNvSpPr/>
          <p:nvPr/>
        </p:nvSpPr>
        <p:spPr>
          <a:xfrm>
            <a:off x="838200" y="496135"/>
            <a:ext cx="8296373" cy="512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dirty="0">
                <a:solidFill>
                  <a:prstClr val="black"/>
                </a:solidFill>
                <a:latin typeface="Calibri" panose="020F0502020204030204"/>
              </a:rPr>
              <a:t>Kosten (Mühen) / Nutzen (Wohltaten) in spe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E1AB6E1-4EEA-0BF1-CE26-359301B4D19D}"/>
              </a:ext>
            </a:extLst>
          </p:cNvPr>
          <p:cNvGrpSpPr/>
          <p:nvPr/>
        </p:nvGrpSpPr>
        <p:grpSpPr>
          <a:xfrm>
            <a:off x="811770" y="3429000"/>
            <a:ext cx="8322803" cy="471917"/>
            <a:chOff x="811770" y="3429000"/>
            <a:chExt cx="8322803" cy="471917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B6707F6E-D75C-4543-BA5A-339FB643F385}"/>
                </a:ext>
              </a:extLst>
            </p:cNvPr>
            <p:cNvSpPr txBox="1"/>
            <p:nvPr/>
          </p:nvSpPr>
          <p:spPr>
            <a:xfrm>
              <a:off x="1743562" y="3429000"/>
              <a:ext cx="7391011" cy="4616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2400" dirty="0">
                  <a:cs typeface="Arial" panose="020B0604020202020204" pitchFamily="34" charset="0"/>
                </a:rPr>
                <a:t>Mehr Mittel im Sport, aber auch mehr Aufwand (Admin)</a:t>
              </a:r>
              <a:endParaRPr lang="de-DE" sz="2400" dirty="0"/>
            </a:p>
          </p:txBody>
        </p:sp>
        <p:sp>
          <p:nvSpPr>
            <p:cNvPr id="4" name="Pfeil nach rechts 3">
              <a:extLst>
                <a:ext uri="{FF2B5EF4-FFF2-40B4-BE49-F238E27FC236}">
                  <a16:creationId xmlns:a16="http://schemas.microsoft.com/office/drawing/2014/main" id="{8443D46E-DC02-8743-AEF3-8D8A3B3CA228}"/>
                </a:ext>
              </a:extLst>
            </p:cNvPr>
            <p:cNvSpPr/>
            <p:nvPr/>
          </p:nvSpPr>
          <p:spPr>
            <a:xfrm>
              <a:off x="811770" y="3443717"/>
              <a:ext cx="757238" cy="457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54063EC-6204-8F7C-3155-2C9D40060128}"/>
              </a:ext>
            </a:extLst>
          </p:cNvPr>
          <p:cNvSpPr txBox="1">
            <a:spLocks/>
          </p:cNvSpPr>
          <p:nvPr/>
        </p:nvSpPr>
        <p:spPr>
          <a:xfrm>
            <a:off x="838200" y="1363177"/>
            <a:ext cx="8296373" cy="1747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lvl="1" indent="-360363"/>
            <a:r>
              <a:rPr lang="de-DE" dirty="0"/>
              <a:t>BMI-Mittel (Höhe ungewiss, beantragt für 2023: ca. 350 T€ für Sportler + 180 T€ für Leistungssportpersonal)</a:t>
            </a:r>
          </a:p>
          <a:p>
            <a:pPr marL="360363" lvl="1" indent="-360363"/>
            <a:r>
              <a:rPr lang="de-DE" dirty="0"/>
              <a:t>abzgl. Mitgliedschaft in DOSB und FAI (ca. 5 T€) </a:t>
            </a:r>
          </a:p>
          <a:p>
            <a:pPr marL="360363" lvl="1" indent="-360363"/>
            <a:r>
              <a:rPr lang="de-DE" dirty="0"/>
              <a:t>abzgl. Sondermitgliedschaft im DAeC (</a:t>
            </a:r>
            <a:r>
              <a:rPr lang="de-DE" dirty="0" err="1"/>
              <a:t>tbd</a:t>
            </a:r>
            <a:r>
              <a:rPr lang="de-DE" dirty="0"/>
              <a:t>.)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41106CBE-2298-0A41-734A-7968FE463E33}"/>
              </a:ext>
            </a:extLst>
          </p:cNvPr>
          <p:cNvGrpSpPr/>
          <p:nvPr/>
        </p:nvGrpSpPr>
        <p:grpSpPr>
          <a:xfrm>
            <a:off x="742616" y="4014143"/>
            <a:ext cx="8391957" cy="840019"/>
            <a:chOff x="742616" y="4014143"/>
            <a:chExt cx="8391957" cy="840019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76747B40-90B9-32C1-2652-730D03ABCF90}"/>
                </a:ext>
              </a:extLst>
            </p:cNvPr>
            <p:cNvSpPr txBox="1"/>
            <p:nvPr/>
          </p:nvSpPr>
          <p:spPr>
            <a:xfrm>
              <a:off x="1743562" y="4203321"/>
              <a:ext cx="7391011" cy="4616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2400" dirty="0">
                  <a:cs typeface="Arial" panose="020B0604020202020204" pitchFamily="34" charset="0"/>
                </a:rPr>
                <a:t>Geschlossenheit in der Community – EIN Dachverband</a:t>
              </a:r>
              <a:endParaRPr lang="de-DE" sz="2400" dirty="0"/>
            </a:p>
          </p:txBody>
        </p:sp>
        <p:sp>
          <p:nvSpPr>
            <p:cNvPr id="11" name="Additionszeichen 10">
              <a:extLst>
                <a:ext uri="{FF2B5EF4-FFF2-40B4-BE49-F238E27FC236}">
                  <a16:creationId xmlns:a16="http://schemas.microsoft.com/office/drawing/2014/main" id="{CAE9B2A1-8719-2B4E-BF79-0EAEBE940B5F}"/>
                </a:ext>
              </a:extLst>
            </p:cNvPr>
            <p:cNvSpPr/>
            <p:nvPr/>
          </p:nvSpPr>
          <p:spPr>
            <a:xfrm>
              <a:off x="742616" y="4014143"/>
              <a:ext cx="895546" cy="840019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2ED94CAC-A1E3-3087-69DD-CA45F7681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993" y="483417"/>
            <a:ext cx="1942497" cy="164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0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5E45889D-EB74-4146-B8FC-FEFE788085E3}"/>
              </a:ext>
            </a:extLst>
          </p:cNvPr>
          <p:cNvSpPr/>
          <p:nvPr/>
        </p:nvSpPr>
        <p:spPr>
          <a:xfrm>
            <a:off x="838200" y="496136"/>
            <a:ext cx="7102033" cy="512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 sonst?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53DE376-CD2C-46B8-BBB3-89786B3D7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7276"/>
            <a:ext cx="10515600" cy="2019301"/>
          </a:xfrm>
          <a:solidFill>
            <a:schemeClr val="bg1">
              <a:alpha val="86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dirty="0">
                <a:cs typeface="Arial" panose="020B0604020202020204" pitchFamily="34" charset="0"/>
              </a:rPr>
              <a:t>Weitere Professionalisierung in Richtung</a:t>
            </a:r>
          </a:p>
          <a:p>
            <a:r>
              <a:rPr lang="de-DE" sz="2000" dirty="0">
                <a:cs typeface="Arial" panose="020B0604020202020204" pitchFamily="34" charset="0"/>
              </a:rPr>
              <a:t>Plätze und Vereine</a:t>
            </a:r>
          </a:p>
          <a:p>
            <a:r>
              <a:rPr lang="de-DE" sz="2000" dirty="0">
                <a:cs typeface="Arial" panose="020B0604020202020204" pitchFamily="34" charset="0"/>
              </a:rPr>
              <a:t>Mitglieder</a:t>
            </a:r>
          </a:p>
          <a:p>
            <a:r>
              <a:rPr lang="de-DE" sz="2000" dirty="0">
                <a:cs typeface="Arial" panose="020B0604020202020204" pitchFamily="34" charset="0"/>
              </a:rPr>
              <a:t>Institutionen Beauftragung (BMDV, DFS, EASA …) &amp; Sport (BMI, DOSB, FAI, …)</a:t>
            </a:r>
          </a:p>
          <a:p>
            <a:r>
              <a:rPr lang="de-DE" sz="2000" dirty="0">
                <a:cs typeface="Arial" panose="020B0604020202020204" pitchFamily="34" charset="0"/>
              </a:rPr>
              <a:t>Gesellschaft</a:t>
            </a:r>
          </a:p>
        </p:txBody>
      </p:sp>
      <p:sp>
        <p:nvSpPr>
          <p:cNvPr id="2" name="Geschweifte Klammer rechts 1">
            <a:extLst>
              <a:ext uri="{FF2B5EF4-FFF2-40B4-BE49-F238E27FC236}">
                <a16:creationId xmlns:a16="http://schemas.microsoft.com/office/drawing/2014/main" id="{4E74DDC3-0649-362A-D5D0-DE1AB29EAB7B}"/>
              </a:ext>
            </a:extLst>
          </p:cNvPr>
          <p:cNvSpPr/>
          <p:nvPr/>
        </p:nvSpPr>
        <p:spPr>
          <a:xfrm>
            <a:off x="3368231" y="1851284"/>
            <a:ext cx="219918" cy="49715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ED02080-75DD-95D5-90C4-B9D76492549F}"/>
              </a:ext>
            </a:extLst>
          </p:cNvPr>
          <p:cNvSpPr txBox="1"/>
          <p:nvPr/>
        </p:nvSpPr>
        <p:spPr>
          <a:xfrm>
            <a:off x="3646025" y="1896817"/>
            <a:ext cx="4004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von Springern für Springer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80E94F6-15B6-C310-D7CD-C1855E0321F9}"/>
              </a:ext>
            </a:extLst>
          </p:cNvPr>
          <p:cNvGrpSpPr/>
          <p:nvPr/>
        </p:nvGrpSpPr>
        <p:grpSpPr>
          <a:xfrm>
            <a:off x="1583338" y="3306577"/>
            <a:ext cx="8130214" cy="3161400"/>
            <a:chOff x="904328" y="3485632"/>
            <a:chExt cx="8130214" cy="3161400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6161058F-0BA1-E47E-4FB5-D3FE1277A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7662" y="3485632"/>
              <a:ext cx="5036880" cy="316140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86C3BB2-004C-8677-64AC-0FFBB3766D27}"/>
                </a:ext>
              </a:extLst>
            </p:cNvPr>
            <p:cNvSpPr txBox="1"/>
            <p:nvPr/>
          </p:nvSpPr>
          <p:spPr>
            <a:xfrm>
              <a:off x="904328" y="4812748"/>
              <a:ext cx="3355156" cy="372711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dirty="0" err="1"/>
                <a:t>Projekt</a:t>
              </a:r>
              <a:r>
                <a:rPr lang="en-US" dirty="0"/>
                <a:t>- / </a:t>
              </a:r>
              <a:r>
                <a:rPr lang="en-US" dirty="0" err="1"/>
                <a:t>Arbeitsgruppen</a:t>
              </a:r>
              <a:endParaRPr lang="de-DE" dirty="0"/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BC03709D-B834-FEF1-6F01-ACBBBE755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3978" y="496136"/>
            <a:ext cx="3474558" cy="140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8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5E45889D-EB74-4146-B8FC-FEFE788085E3}"/>
              </a:ext>
            </a:extLst>
          </p:cNvPr>
          <p:cNvSpPr/>
          <p:nvPr/>
        </p:nvSpPr>
        <p:spPr>
          <a:xfrm>
            <a:off x="838200" y="496135"/>
            <a:ext cx="8197516" cy="512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und Compliance!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490989-3E46-1535-0C33-405C0D85E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386" y="1609685"/>
            <a:ext cx="6169993" cy="3383420"/>
          </a:xfrm>
          <a:solidFill>
            <a:schemeClr val="bg1">
              <a:alpha val="75000"/>
            </a:schemeClr>
          </a:solidFill>
        </p:spPr>
        <p:txBody>
          <a:bodyPr>
            <a:normAutofit lnSpcReduction="10000"/>
          </a:bodyPr>
          <a:lstStyle/>
          <a:p>
            <a:r>
              <a:rPr lang="de-DE" dirty="0"/>
              <a:t>Datenschutz / IT-Sicherheit</a:t>
            </a:r>
          </a:p>
          <a:p>
            <a:r>
              <a:rPr lang="de-DE" dirty="0"/>
              <a:t>Qual.-Management (Audits, Berichte)</a:t>
            </a:r>
          </a:p>
          <a:p>
            <a:r>
              <a:rPr lang="de-DE" dirty="0"/>
              <a:t>Nachhaltigkeit / ESG </a:t>
            </a:r>
            <a:r>
              <a:rPr lang="de-DE" sz="1500" dirty="0"/>
              <a:t>(Environmental </a:t>
            </a:r>
            <a:r>
              <a:rPr lang="de-DE" sz="1500" dirty="0" err="1"/>
              <a:t>Social</a:t>
            </a:r>
            <a:r>
              <a:rPr lang="de-DE" sz="1500" dirty="0"/>
              <a:t> </a:t>
            </a:r>
            <a:r>
              <a:rPr lang="de-DE" sz="1500" dirty="0" err="1"/>
              <a:t>Governance</a:t>
            </a:r>
            <a:r>
              <a:rPr lang="de-DE" sz="1500" dirty="0"/>
              <a:t>)</a:t>
            </a:r>
          </a:p>
          <a:p>
            <a:r>
              <a:rPr lang="de-DE" dirty="0"/>
              <a:t>PSG </a:t>
            </a:r>
            <a:r>
              <a:rPr lang="de-DE" sz="1700" dirty="0"/>
              <a:t>(Prävention sexueller Gewalt)</a:t>
            </a:r>
          </a:p>
          <a:p>
            <a:r>
              <a:rPr lang="de-DE" dirty="0" err="1"/>
              <a:t>LkSG</a:t>
            </a:r>
            <a:r>
              <a:rPr lang="de-DE" dirty="0"/>
              <a:t> </a:t>
            </a:r>
            <a:r>
              <a:rPr lang="de-DE" sz="1600" dirty="0"/>
              <a:t>(</a:t>
            </a:r>
            <a:r>
              <a:rPr lang="de-DE" sz="1600" dirty="0" err="1"/>
              <a:t>LieferkettensorgfaltspflichtenGesetz</a:t>
            </a:r>
            <a:r>
              <a:rPr lang="de-DE" sz="1600" dirty="0"/>
              <a:t>)</a:t>
            </a:r>
          </a:p>
          <a:p>
            <a:r>
              <a:rPr lang="de-DE" dirty="0" err="1"/>
              <a:t>Whisteleblowing</a:t>
            </a:r>
            <a:r>
              <a:rPr lang="de-DE" dirty="0"/>
              <a:t> </a:t>
            </a:r>
            <a:r>
              <a:rPr lang="de-DE" sz="1500" dirty="0"/>
              <a:t>(Hinweisgeberschutzgesetz)</a:t>
            </a:r>
          </a:p>
          <a:p>
            <a:r>
              <a:rPr lang="de-DE" dirty="0"/>
              <a:t>usw. usf.</a:t>
            </a:r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A7E83DE-5B11-D5A5-27E8-41DE3E80F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367" y="2204666"/>
            <a:ext cx="4337827" cy="275445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0E2A862-2656-6450-C853-880060AB3CD0}"/>
              </a:ext>
            </a:extLst>
          </p:cNvPr>
          <p:cNvGrpSpPr/>
          <p:nvPr/>
        </p:nvGrpSpPr>
        <p:grpSpPr>
          <a:xfrm>
            <a:off x="832387" y="5477965"/>
            <a:ext cx="10671805" cy="830997"/>
            <a:chOff x="1012754" y="4425993"/>
            <a:chExt cx="6623417" cy="830997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7EFFF719-BBD0-BD7A-244E-E6D9D960AD38}"/>
                </a:ext>
              </a:extLst>
            </p:cNvPr>
            <p:cNvSpPr txBox="1"/>
            <p:nvPr/>
          </p:nvSpPr>
          <p:spPr>
            <a:xfrm>
              <a:off x="1672757" y="4425993"/>
              <a:ext cx="5963414" cy="83099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2400">
                  <a:cs typeface="Arial" panose="020B0604020202020204" pitchFamily="34" charset="0"/>
                </a:defRPr>
              </a:lvl1pPr>
            </a:lstStyle>
            <a:p>
              <a:r>
                <a:rPr lang="de-DE" dirty="0"/>
                <a:t>nicht alles über Hauptamt im jetzigen Zuschnitt und Ehrenamt abbildbar (Unterstützung durch externe Profis und/oder internen Aufwuchs) </a:t>
              </a:r>
            </a:p>
          </p:txBody>
        </p:sp>
        <p:sp>
          <p:nvSpPr>
            <p:cNvPr id="7" name="Pfeil nach rechts 3">
              <a:extLst>
                <a:ext uri="{FF2B5EF4-FFF2-40B4-BE49-F238E27FC236}">
                  <a16:creationId xmlns:a16="http://schemas.microsoft.com/office/drawing/2014/main" id="{AC93E344-AE8E-12B3-330F-51C0C6D90914}"/>
                </a:ext>
              </a:extLst>
            </p:cNvPr>
            <p:cNvSpPr/>
            <p:nvPr/>
          </p:nvSpPr>
          <p:spPr>
            <a:xfrm>
              <a:off x="1012754" y="4612892"/>
              <a:ext cx="517847" cy="457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302B1F94-FF93-3631-B3CC-4B9F0FC21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017" y="496136"/>
            <a:ext cx="2056177" cy="143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5E45889D-EB74-4146-B8FC-FEFE788085E3}"/>
              </a:ext>
            </a:extLst>
          </p:cNvPr>
          <p:cNvSpPr/>
          <p:nvPr/>
        </p:nvSpPr>
        <p:spPr>
          <a:xfrm>
            <a:off x="838200" y="496135"/>
            <a:ext cx="7738641" cy="512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und Mitgliederentwicklung?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E5A2C8C-EEA7-2941-4EE2-C4F18E739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87" y="1212388"/>
            <a:ext cx="6287145" cy="40613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F497AEE-1FBF-9FDA-FE6E-0B8D4073F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255" y="2924818"/>
            <a:ext cx="3626545" cy="23489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D6F75B0D-25C2-C460-8A84-BC0826D55F82}"/>
              </a:ext>
            </a:extLst>
          </p:cNvPr>
          <p:cNvGrpSpPr/>
          <p:nvPr/>
        </p:nvGrpSpPr>
        <p:grpSpPr>
          <a:xfrm>
            <a:off x="762226" y="5585814"/>
            <a:ext cx="10591574" cy="461665"/>
            <a:chOff x="762226" y="5585814"/>
            <a:chExt cx="10591574" cy="461665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2DD65A8-A419-3027-417B-5F6C06356FEB}"/>
                </a:ext>
              </a:extLst>
            </p:cNvPr>
            <p:cNvSpPr txBox="1"/>
            <p:nvPr/>
          </p:nvSpPr>
          <p:spPr>
            <a:xfrm>
              <a:off x="1723925" y="5585814"/>
              <a:ext cx="9629875" cy="4616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2400" dirty="0">
                  <a:cs typeface="Arial" panose="020B0604020202020204" pitchFamily="34" charset="0"/>
                </a:rPr>
                <a:t>Appell zur Unterstützung des Konzepts „Schnuppermitgliedschaften“ </a:t>
              </a:r>
              <a:endParaRPr lang="de-DE" sz="2400" dirty="0"/>
            </a:p>
          </p:txBody>
        </p:sp>
        <p:sp>
          <p:nvSpPr>
            <p:cNvPr id="19" name="Pfeil nach rechts 3">
              <a:extLst>
                <a:ext uri="{FF2B5EF4-FFF2-40B4-BE49-F238E27FC236}">
                  <a16:creationId xmlns:a16="http://schemas.microsoft.com/office/drawing/2014/main" id="{41F8AB4E-B0CE-F16F-1FF5-142AE3406C3F}"/>
                </a:ext>
              </a:extLst>
            </p:cNvPr>
            <p:cNvSpPr/>
            <p:nvPr/>
          </p:nvSpPr>
          <p:spPr>
            <a:xfrm>
              <a:off x="762226" y="5588047"/>
              <a:ext cx="707759" cy="457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2" name="Grafik 21" descr="Ein Bild, das Gras, Himmel, draußen, Feld enthält.&#10;&#10;Automatisch generierte Beschreibung">
            <a:extLst>
              <a:ext uri="{FF2B5EF4-FFF2-40B4-BE49-F238E27FC236}">
                <a16:creationId xmlns:a16="http://schemas.microsoft.com/office/drawing/2014/main" id="{1FF234A1-E8EA-0C6F-6677-E25A59DD2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725" y="510029"/>
            <a:ext cx="2107075" cy="140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9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5E45889D-EB74-4146-B8FC-FEFE788085E3}"/>
              </a:ext>
            </a:extLst>
          </p:cNvPr>
          <p:cNvSpPr/>
          <p:nvPr/>
        </p:nvSpPr>
        <p:spPr>
          <a:xfrm>
            <a:off x="838200" y="496135"/>
            <a:ext cx="7738641" cy="512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Fazit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95A8258-321A-71E0-89BD-6D6FCCF2E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621" y="480609"/>
            <a:ext cx="2548179" cy="123069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EC333E4-9557-DA47-FAB2-EE978F668DAF}"/>
              </a:ext>
            </a:extLst>
          </p:cNvPr>
          <p:cNvSpPr txBox="1"/>
          <p:nvPr/>
        </p:nvSpPr>
        <p:spPr>
          <a:xfrm>
            <a:off x="838201" y="1837550"/>
            <a:ext cx="525779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spcAft>
                <a:spcPts val="600"/>
              </a:spcAft>
            </a:pPr>
            <a:r>
              <a:rPr lang="de-DE" sz="2400" dirty="0"/>
              <a:t>…	keine Sportart-spezifische Vertretung im DOSB</a:t>
            </a:r>
          </a:p>
          <a:p>
            <a:pPr marL="266700" indent="-266700">
              <a:spcAft>
                <a:spcPts val="600"/>
              </a:spcAft>
            </a:pPr>
            <a:r>
              <a:rPr lang="de-DE" sz="2400" dirty="0"/>
              <a:t>…	keine BMI-Förderung im DAeC</a:t>
            </a:r>
            <a:br>
              <a:rPr lang="de-DE" sz="2400" dirty="0"/>
            </a:br>
            <a:endParaRPr lang="de-DE" sz="2400" dirty="0"/>
          </a:p>
          <a:p>
            <a:pPr marL="266700" indent="-266700">
              <a:spcAft>
                <a:spcPts val="600"/>
              </a:spcAft>
            </a:pPr>
            <a:r>
              <a:rPr lang="de-DE" sz="2400" dirty="0"/>
              <a:t>…	trotz sehr guter Kooperation in BKF immer noch „Lagerdenken“ </a:t>
            </a:r>
          </a:p>
          <a:p>
            <a:pPr marL="266700" indent="-266700">
              <a:spcAft>
                <a:spcPts val="600"/>
              </a:spcAft>
            </a:pPr>
            <a:r>
              <a:rPr lang="de-DE" sz="2400" dirty="0"/>
              <a:t>…	Erwartungen und Anforderungen an den Verband nehmen zu, von innen und außen</a:t>
            </a:r>
          </a:p>
          <a:p>
            <a:pPr marL="266700" indent="-266700">
              <a:spcAft>
                <a:spcPts val="600"/>
              </a:spcAft>
            </a:pPr>
            <a:r>
              <a:rPr lang="de-DE" sz="2400" dirty="0"/>
              <a:t>…	</a:t>
            </a:r>
            <a:r>
              <a:rPr lang="de-DE" sz="2400" i="1" dirty="0"/>
              <a:t>von Springern für Springer </a:t>
            </a:r>
            <a:r>
              <a:rPr lang="de-DE" sz="2400" dirty="0"/>
              <a:t>muss </a:t>
            </a:r>
            <a:r>
              <a:rPr lang="de-DE" sz="2400" dirty="0" err="1"/>
              <a:t>i.d</a:t>
            </a:r>
            <a:r>
              <a:rPr lang="de-DE" sz="2400" dirty="0"/>
              <a:t>. Gegenwart /Zukunft überführt werden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90003B-3B69-58C3-F90F-FD436B4CC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904" y="1897278"/>
            <a:ext cx="519896" cy="51989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C2EAF92-91B7-B4E4-9691-7D77F8D03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7632" y="2723929"/>
            <a:ext cx="519896" cy="51989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CD1CF9-94FD-20FA-7CB8-D5C8C8BC4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7632" y="3525883"/>
            <a:ext cx="519896" cy="51989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63522F0-1C22-23E0-26D6-6DC16B77E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903" y="4340692"/>
            <a:ext cx="519896" cy="51989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CA6E5E6-BB70-88E5-D166-64980F557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903" y="5518926"/>
            <a:ext cx="519896" cy="51989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97C265D-A36E-BF85-2C6C-034504B4E3F4}"/>
              </a:ext>
            </a:extLst>
          </p:cNvPr>
          <p:cNvSpPr txBox="1"/>
          <p:nvPr/>
        </p:nvSpPr>
        <p:spPr>
          <a:xfrm>
            <a:off x="6227180" y="1837549"/>
            <a:ext cx="435208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400" dirty="0"/>
              <a:t>DFV als NAC im DOSB</a:t>
            </a:r>
            <a:br>
              <a:rPr lang="de-DE" sz="2400" dirty="0"/>
            </a:br>
            <a:endParaRPr lang="de-DE" sz="2400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400" dirty="0"/>
              <a:t>mehr Mittel im Sport durch</a:t>
            </a:r>
            <a:br>
              <a:rPr lang="de-DE" sz="2400" dirty="0"/>
            </a:br>
            <a:r>
              <a:rPr lang="de-DE" sz="2400" dirty="0"/>
              <a:t>BMI-Förderung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400" dirty="0"/>
              <a:t>Einigkeit unter einem Dach mit</a:t>
            </a:r>
            <a:br>
              <a:rPr lang="de-DE" sz="2400" dirty="0"/>
            </a:br>
            <a:r>
              <a:rPr lang="de-DE" sz="2400" dirty="0"/>
              <a:t>Erhalt aller Errungenschaften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400" dirty="0"/>
              <a:t>Professionellere Aufstellung in</a:t>
            </a:r>
            <a:br>
              <a:rPr lang="de-DE" sz="2400" dirty="0"/>
            </a:br>
            <a:r>
              <a:rPr lang="de-DE" sz="2400" dirty="0"/>
              <a:t>alle Richtungen</a:t>
            </a:r>
            <a:br>
              <a:rPr lang="de-DE" sz="2400" dirty="0"/>
            </a:br>
            <a:endParaRPr lang="de-DE" sz="2400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400" i="1" dirty="0"/>
              <a:t>von Springern für Springer</a:t>
            </a:r>
            <a:br>
              <a:rPr lang="de-DE" sz="2400" i="1" dirty="0"/>
            </a:br>
            <a:r>
              <a:rPr lang="de-DE" sz="2400" dirty="0"/>
              <a:t>wieder wahrnehmbar für alle</a:t>
            </a:r>
          </a:p>
        </p:txBody>
      </p:sp>
    </p:spTree>
    <p:extLst>
      <p:ext uri="{BB962C8B-B14F-4D97-AF65-F5344CB8AC3E}">
        <p14:creationId xmlns:p14="http://schemas.microsoft.com/office/powerpoint/2010/main" val="28348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8A90E9AF-1A3C-4584-B2E8-573DC5233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75835" y="6057628"/>
            <a:ext cx="4937936" cy="576738"/>
          </a:xfrm>
        </p:spPr>
        <p:txBody>
          <a:bodyPr anchor="b">
            <a:normAutofit/>
          </a:bodyPr>
          <a:lstStyle/>
          <a:p>
            <a:pPr algn="l"/>
            <a:r>
              <a:rPr lang="de-DE" sz="2000" dirty="0" err="1"/>
              <a:t>InSiTa</a:t>
            </a:r>
            <a:r>
              <a:rPr lang="de-DE" sz="2000" dirty="0"/>
              <a:t> 2022, Dr. Henning Stumpp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E2D6188-24E5-426A-BB2A-3FA2D6B9C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1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208BC59-C84F-483F-80CD-FAEC74229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3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Grafik 5" descr="Deutscher Aero Club | VereinsWiki | Fandom">
            <a:extLst>
              <a:ext uri="{FF2B5EF4-FFF2-40B4-BE49-F238E27FC236}">
                <a16:creationId xmlns:a16="http://schemas.microsoft.com/office/drawing/2014/main" id="{DBE60C67-770E-4F01-87BF-DAD106B59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2086" y="305597"/>
            <a:ext cx="2410097" cy="131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1DABD52-05DF-4F31-AFB9-B330D8BE4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25559" y="725908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 descr="Deutscher Olympischer Sportbund – Wikipedia">
            <a:extLst>
              <a:ext uri="{FF2B5EF4-FFF2-40B4-BE49-F238E27FC236}">
                <a16:creationId xmlns:a16="http://schemas.microsoft.com/office/drawing/2014/main" id="{2EEEB7D4-C34F-478C-99D7-D4F76DD8E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6" r="12361" b="2"/>
          <a:stretch/>
        </p:blipFill>
        <p:spPr bwMode="auto">
          <a:xfrm>
            <a:off x="6149109" y="1272777"/>
            <a:ext cx="1607195" cy="182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DFV Deutscher Fallschirmsportverband - Home | Facebook">
            <a:extLst>
              <a:ext uri="{FF2B5EF4-FFF2-40B4-BE49-F238E27FC236}">
                <a16:creationId xmlns:a16="http://schemas.microsoft.com/office/drawing/2014/main" id="{65F6C8C5-53BD-4A6E-B817-9532E2753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0529" y="3545751"/>
            <a:ext cx="3089492" cy="308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E4F04B5-4D4A-4F70-8549-384AF5351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0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D14DB62-3EB3-452E-89EE-30B0CDB0C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3236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A554B66-9655-955D-2CC0-51DBCB2466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9102" y="411971"/>
            <a:ext cx="1372650" cy="1873263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2C8DAB9-3609-6069-400E-9DDC831902DC}"/>
              </a:ext>
            </a:extLst>
          </p:cNvPr>
          <p:cNvSpPr/>
          <p:nvPr/>
        </p:nvSpPr>
        <p:spPr>
          <a:xfrm>
            <a:off x="8707670" y="3741228"/>
            <a:ext cx="3476169" cy="311677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0D0E9E-07C6-4509-80F6-4DE4A46C0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5858" y="4056771"/>
            <a:ext cx="7363419" cy="1809863"/>
          </a:xfrm>
        </p:spPr>
        <p:txBody>
          <a:bodyPr anchor="t">
            <a:normAutofit/>
          </a:bodyPr>
          <a:lstStyle/>
          <a:p>
            <a:pPr algn="l"/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30 Jahre DFV: Ein Rückblick</a:t>
            </a:r>
            <a:b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Quo vadis DFV: Unsere Strategie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5D5A31-6D9F-B219-4340-6C672194E7F7}"/>
              </a:ext>
            </a:extLst>
          </p:cNvPr>
          <p:cNvSpPr txBox="1"/>
          <p:nvPr/>
        </p:nvSpPr>
        <p:spPr>
          <a:xfrm rot="21217590">
            <a:off x="2360029" y="2119530"/>
            <a:ext cx="7316499" cy="1754326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de-DE" sz="3600" b="1" dirty="0">
              <a:solidFill>
                <a:schemeClr val="bg1"/>
              </a:solidFill>
            </a:endParaRPr>
          </a:p>
          <a:p>
            <a:pPr algn="ctr"/>
            <a:r>
              <a:rPr lang="de-DE" sz="3600" b="1" dirty="0">
                <a:solidFill>
                  <a:schemeClr val="bg1"/>
                </a:solidFill>
              </a:rPr>
              <a:t>noch Fragen?</a:t>
            </a:r>
          </a:p>
          <a:p>
            <a:pPr algn="ctr"/>
            <a:endParaRPr lang="de-D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186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">
            <a:extLst>
              <a:ext uri="{FF2B5EF4-FFF2-40B4-BE49-F238E27FC236}">
                <a16:creationId xmlns:a16="http://schemas.microsoft.com/office/drawing/2014/main" id="{A382F035-0E62-D65A-FED3-2CA29266D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9961" y="-103239"/>
            <a:ext cx="14831961" cy="834297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492A810-B284-1635-85DC-6B67B6A96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277370" y="223283"/>
            <a:ext cx="6951692" cy="695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20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">
            <a:extLst>
              <a:ext uri="{FF2B5EF4-FFF2-40B4-BE49-F238E27FC236}">
                <a16:creationId xmlns:a16="http://schemas.microsoft.com/office/drawing/2014/main" id="{A382F035-0E62-D65A-FED3-2CA29266D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9961" y="-103239"/>
            <a:ext cx="14831961" cy="834297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D79CD87-E5EA-2D43-A177-FB33EDC6010F}"/>
              </a:ext>
            </a:extLst>
          </p:cNvPr>
          <p:cNvSpPr txBox="1"/>
          <p:nvPr/>
        </p:nvSpPr>
        <p:spPr>
          <a:xfrm>
            <a:off x="2005242" y="1687105"/>
            <a:ext cx="7517827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5400" b="1" dirty="0">
                <a:solidFill>
                  <a:schemeClr val="accent1">
                    <a:lumMod val="50000"/>
                  </a:schemeClr>
                </a:solidFill>
              </a:rPr>
              <a:t>Rückblick</a:t>
            </a:r>
          </a:p>
          <a:p>
            <a:pPr algn="ctr"/>
            <a:endParaRPr lang="de-DE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de-DE" sz="5400" b="1" dirty="0">
                <a:solidFill>
                  <a:schemeClr val="accent1">
                    <a:lumMod val="50000"/>
                  </a:schemeClr>
                </a:solidFill>
              </a:rPr>
              <a:t>Strukturen (DOSB, DAeC) </a:t>
            </a:r>
          </a:p>
          <a:p>
            <a:pPr algn="ctr"/>
            <a:endParaRPr lang="de-DE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de-DE" sz="5400" b="1" dirty="0">
                <a:solidFill>
                  <a:schemeClr val="accent1">
                    <a:lumMod val="50000"/>
                  </a:schemeClr>
                </a:solidFill>
              </a:rPr>
              <a:t>Strategie und Ausblick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769B7CD-E218-6077-0161-FFD1B8ABD7C5}"/>
              </a:ext>
            </a:extLst>
          </p:cNvPr>
          <p:cNvGrpSpPr/>
          <p:nvPr/>
        </p:nvGrpSpPr>
        <p:grpSpPr>
          <a:xfrm>
            <a:off x="9523069" y="2823719"/>
            <a:ext cx="2055403" cy="1742625"/>
            <a:chOff x="9523068" y="2372306"/>
            <a:chExt cx="2055403" cy="1742625"/>
          </a:xfrm>
        </p:grpSpPr>
        <p:sp>
          <p:nvSpPr>
            <p:cNvPr id="2" name="Gleichschenkliges Dreieck 1">
              <a:extLst>
                <a:ext uri="{FF2B5EF4-FFF2-40B4-BE49-F238E27FC236}">
                  <a16:creationId xmlns:a16="http://schemas.microsoft.com/office/drawing/2014/main" id="{C031FA74-80BD-B076-C9E7-AF0933D92141}"/>
                </a:ext>
              </a:extLst>
            </p:cNvPr>
            <p:cNvSpPr/>
            <p:nvPr/>
          </p:nvSpPr>
          <p:spPr>
            <a:xfrm>
              <a:off x="9523068" y="2372306"/>
              <a:ext cx="2055403" cy="1742625"/>
            </a:xfrm>
            <a:prstGeom prst="triangle">
              <a:avLst/>
            </a:prstGeom>
            <a:solidFill>
              <a:srgbClr val="FBD30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5B79D12A-27A3-05DF-0452-31F8A8D4CB21}"/>
                </a:ext>
              </a:extLst>
            </p:cNvPr>
            <p:cNvSpPr txBox="1"/>
            <p:nvPr/>
          </p:nvSpPr>
          <p:spPr>
            <a:xfrm>
              <a:off x="10060600" y="3213283"/>
              <a:ext cx="10536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600" b="1" dirty="0"/>
                <a:t>Abk.</a:t>
              </a:r>
            </a:p>
          </p:txBody>
        </p:sp>
        <p:sp>
          <p:nvSpPr>
            <p:cNvPr id="7" name="Gleichschenkliges Dreieck 6">
              <a:extLst>
                <a:ext uri="{FF2B5EF4-FFF2-40B4-BE49-F238E27FC236}">
                  <a16:creationId xmlns:a16="http://schemas.microsoft.com/office/drawing/2014/main" id="{9F66DA96-26AC-0CA7-5AF6-026AE219E5B2}"/>
                </a:ext>
              </a:extLst>
            </p:cNvPr>
            <p:cNvSpPr/>
            <p:nvPr/>
          </p:nvSpPr>
          <p:spPr>
            <a:xfrm>
              <a:off x="9702520" y="2585755"/>
              <a:ext cx="1682804" cy="1426726"/>
            </a:xfrm>
            <a:prstGeom prst="triangle">
              <a:avLst/>
            </a:prstGeom>
            <a:noFill/>
            <a:ln w="1270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37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">
            <a:extLst>
              <a:ext uri="{FF2B5EF4-FFF2-40B4-BE49-F238E27FC236}">
                <a16:creationId xmlns:a16="http://schemas.microsoft.com/office/drawing/2014/main" id="{A382F035-0E62-D65A-FED3-2CA29266D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9961" y="0"/>
            <a:ext cx="14831961" cy="8342978"/>
          </a:xfrm>
          <a:prstGeom prst="rect">
            <a:avLst/>
          </a:prstGeom>
        </p:spPr>
      </p:pic>
      <p:pic>
        <p:nvPicPr>
          <p:cNvPr id="2" name="Grafik 1" descr="Ein Bild, das Text enthält.">
            <a:extLst>
              <a:ext uri="{FF2B5EF4-FFF2-40B4-BE49-F238E27FC236}">
                <a16:creationId xmlns:a16="http://schemas.microsoft.com/office/drawing/2014/main" id="{4F04B0A4-F38F-4267-EC04-58A97C269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520" y="37803"/>
            <a:ext cx="14831961" cy="834297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E2F31F8-1A2E-435A-F856-85199A03FA61}"/>
              </a:ext>
            </a:extLst>
          </p:cNvPr>
          <p:cNvSpPr txBox="1"/>
          <p:nvPr/>
        </p:nvSpPr>
        <p:spPr>
          <a:xfrm>
            <a:off x="891620" y="5132438"/>
            <a:ext cx="502248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 dirty="0"/>
              <a:t>für alle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9735AAE-E3EE-82E8-D51D-F3E4F9FFAFF8}"/>
              </a:ext>
            </a:extLst>
          </p:cNvPr>
          <p:cNvSpPr txBox="1"/>
          <p:nvPr/>
        </p:nvSpPr>
        <p:spPr>
          <a:xfrm>
            <a:off x="6096000" y="5132437"/>
            <a:ext cx="502248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 dirty="0"/>
              <a:t>für unsere Mitglieder</a:t>
            </a: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BFD2A34F-1AC6-F5C9-1D88-1920E6A8A089}"/>
              </a:ext>
            </a:extLst>
          </p:cNvPr>
          <p:cNvSpPr/>
          <p:nvPr/>
        </p:nvSpPr>
        <p:spPr>
          <a:xfrm>
            <a:off x="891620" y="1558411"/>
            <a:ext cx="5022484" cy="3217635"/>
          </a:xfrm>
          <a:custGeom>
            <a:avLst/>
            <a:gdLst>
              <a:gd name="connsiteX0" fmla="*/ 0 w 1895651"/>
              <a:gd name="connsiteY0" fmla="*/ 0 h 363512"/>
              <a:gd name="connsiteX1" fmla="*/ 1895651 w 1895651"/>
              <a:gd name="connsiteY1" fmla="*/ 0 h 363512"/>
              <a:gd name="connsiteX2" fmla="*/ 1895651 w 1895651"/>
              <a:gd name="connsiteY2" fmla="*/ 363512 h 363512"/>
              <a:gd name="connsiteX3" fmla="*/ 0 w 1895651"/>
              <a:gd name="connsiteY3" fmla="*/ 363512 h 363512"/>
              <a:gd name="connsiteX4" fmla="*/ 0 w 1895651"/>
              <a:gd name="connsiteY4" fmla="*/ 0 h 36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651" h="363512">
                <a:moveTo>
                  <a:pt x="0" y="0"/>
                </a:moveTo>
                <a:lnTo>
                  <a:pt x="1895651" y="0"/>
                </a:lnTo>
                <a:lnTo>
                  <a:pt x="1895651" y="363512"/>
                </a:lnTo>
                <a:lnTo>
                  <a:pt x="0" y="3635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8420" tIns="14605" rIns="58420" bIns="14605" numCol="1" spcCol="1270" anchor="ctr" anchorCtr="0">
            <a:noAutofit/>
          </a:bodyPr>
          <a:lstStyle/>
          <a:p>
            <a:pPr marL="0" marR="0" lvl="0" indent="0" algn="ctr" defTabSz="1022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Beauftragung</a:t>
            </a:r>
            <a:b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Beauftragter des BMVI für den Bereich Fallschirmsport (Lizenzwesen/Ausbildung)</a:t>
            </a:r>
            <a:br>
              <a:rPr lang="en-US" sz="3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</a:b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483B5859-4461-A381-9461-834484593011}"/>
              </a:ext>
            </a:extLst>
          </p:cNvPr>
          <p:cNvSpPr/>
          <p:nvPr/>
        </p:nvSpPr>
        <p:spPr>
          <a:xfrm>
            <a:off x="6096000" y="1558412"/>
            <a:ext cx="5022483" cy="3217635"/>
          </a:xfrm>
          <a:custGeom>
            <a:avLst/>
            <a:gdLst>
              <a:gd name="connsiteX0" fmla="*/ 0 w 1895651"/>
              <a:gd name="connsiteY0" fmla="*/ 0 h 363512"/>
              <a:gd name="connsiteX1" fmla="*/ 1895651 w 1895651"/>
              <a:gd name="connsiteY1" fmla="*/ 0 h 363512"/>
              <a:gd name="connsiteX2" fmla="*/ 1895651 w 1895651"/>
              <a:gd name="connsiteY2" fmla="*/ 363512 h 363512"/>
              <a:gd name="connsiteX3" fmla="*/ 0 w 1895651"/>
              <a:gd name="connsiteY3" fmla="*/ 363512 h 363512"/>
              <a:gd name="connsiteX4" fmla="*/ 0 w 1895651"/>
              <a:gd name="connsiteY4" fmla="*/ 0 h 36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651" h="363512">
                <a:moveTo>
                  <a:pt x="0" y="0"/>
                </a:moveTo>
                <a:lnTo>
                  <a:pt x="1895651" y="0"/>
                </a:lnTo>
                <a:lnTo>
                  <a:pt x="1895651" y="363512"/>
                </a:lnTo>
                <a:lnTo>
                  <a:pt x="0" y="3635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8420" tIns="14605" rIns="58420" bIns="14605" numCol="1" spcCol="1270" anchor="ctr" anchorCtr="0">
            <a:noAutofit/>
          </a:bodyPr>
          <a:lstStyle/>
          <a:p>
            <a:pPr marL="0" marR="0" lvl="0" indent="0" algn="ctr" defTabSz="1022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Idealverein</a:t>
            </a:r>
            <a:b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Gemeinnütziger Verein für die Ausübung und  Förderung des Sports, insbes. des Fallschirmsports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0F9791B-283A-E56F-AB11-990A0518C314}"/>
              </a:ext>
            </a:extLst>
          </p:cNvPr>
          <p:cNvSpPr txBox="1"/>
          <p:nvPr/>
        </p:nvSpPr>
        <p:spPr>
          <a:xfrm>
            <a:off x="891619" y="6004266"/>
            <a:ext cx="1022686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/>
              <a:t>Leitmotiv: von </a:t>
            </a:r>
            <a:r>
              <a:rPr lang="de-DE" sz="3600" dirty="0"/>
              <a:t>Springern für Springer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142413C-822A-27D8-27FF-9E0DE4A0BC1D}"/>
              </a:ext>
            </a:extLst>
          </p:cNvPr>
          <p:cNvSpPr txBox="1"/>
          <p:nvPr/>
        </p:nvSpPr>
        <p:spPr>
          <a:xfrm>
            <a:off x="891619" y="651914"/>
            <a:ext cx="1022686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600" dirty="0"/>
              <a:t>Rückblick 30 Jahre DFV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2444961-0CF4-AE8A-5D00-016DC280EAE5}"/>
              </a:ext>
            </a:extLst>
          </p:cNvPr>
          <p:cNvSpPr/>
          <p:nvPr/>
        </p:nvSpPr>
        <p:spPr>
          <a:xfrm rot="21348159">
            <a:off x="891619" y="5132437"/>
            <a:ext cx="502248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Gebühren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8340DB5-0984-63CA-E27B-55639B020919}"/>
              </a:ext>
            </a:extLst>
          </p:cNvPr>
          <p:cNvSpPr/>
          <p:nvPr/>
        </p:nvSpPr>
        <p:spPr>
          <a:xfrm rot="21382466">
            <a:off x="6108544" y="5132437"/>
            <a:ext cx="502248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Mitgliedsbeiträge</a:t>
            </a:r>
          </a:p>
        </p:txBody>
      </p:sp>
    </p:spTree>
    <p:extLst>
      <p:ext uri="{BB962C8B-B14F-4D97-AF65-F5344CB8AC3E}">
        <p14:creationId xmlns:p14="http://schemas.microsoft.com/office/powerpoint/2010/main" val="86807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">
            <a:extLst>
              <a:ext uri="{FF2B5EF4-FFF2-40B4-BE49-F238E27FC236}">
                <a16:creationId xmlns:a16="http://schemas.microsoft.com/office/drawing/2014/main" id="{A382F035-0E62-D65A-FED3-2CA29266D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9961" y="-103239"/>
            <a:ext cx="14831961" cy="834297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51C6B68-2EA1-546F-FE85-3AB3DB717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739" y="76200"/>
            <a:ext cx="4488710" cy="128988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E34CA06-A8AB-2C21-54B2-4E162C862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4886" y="76200"/>
            <a:ext cx="5164878" cy="6858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A2DEE0A-FBAC-E666-A476-93724EC5F53E}"/>
              </a:ext>
            </a:extLst>
          </p:cNvPr>
          <p:cNvSpPr txBox="1"/>
          <p:nvPr/>
        </p:nvSpPr>
        <p:spPr>
          <a:xfrm>
            <a:off x="1169140" y="1687105"/>
            <a:ext cx="492686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b="1" dirty="0">
                <a:solidFill>
                  <a:schemeClr val="accent1">
                    <a:lumMod val="50000"/>
                  </a:schemeClr>
                </a:solidFill>
              </a:rPr>
              <a:t>Entstehung</a:t>
            </a:r>
          </a:p>
          <a:p>
            <a:pPr algn="ctr"/>
            <a:endParaRPr lang="de-DE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de-DE" sz="5400" b="1" dirty="0">
                <a:solidFill>
                  <a:schemeClr val="accent1">
                    <a:lumMod val="50000"/>
                  </a:schemeClr>
                </a:solidFill>
              </a:rPr>
              <a:t>Emanzipation </a:t>
            </a:r>
          </a:p>
          <a:p>
            <a:pPr algn="ctr"/>
            <a:endParaRPr lang="de-DE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de-DE" sz="5400" b="1" dirty="0">
                <a:solidFill>
                  <a:schemeClr val="accent1">
                    <a:lumMod val="50000"/>
                  </a:schemeClr>
                </a:solidFill>
              </a:rPr>
              <a:t>Profilierung </a:t>
            </a:r>
          </a:p>
          <a:p>
            <a:pPr algn="ctr"/>
            <a:endParaRPr lang="de-DE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de-DE" sz="5400" b="1" dirty="0">
                <a:solidFill>
                  <a:schemeClr val="accent1">
                    <a:lumMod val="50000"/>
                  </a:schemeClr>
                </a:solidFill>
              </a:rPr>
              <a:t>„gut aufgestellt“ </a:t>
            </a:r>
          </a:p>
        </p:txBody>
      </p:sp>
    </p:spTree>
    <p:extLst>
      <p:ext uri="{BB962C8B-B14F-4D97-AF65-F5344CB8AC3E}">
        <p14:creationId xmlns:p14="http://schemas.microsoft.com/office/powerpoint/2010/main" val="2182342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">
            <a:extLst>
              <a:ext uri="{FF2B5EF4-FFF2-40B4-BE49-F238E27FC236}">
                <a16:creationId xmlns:a16="http://schemas.microsoft.com/office/drawing/2014/main" id="{A382F035-0E62-D65A-FED3-2CA29266D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9961" y="-103239"/>
            <a:ext cx="14831961" cy="834297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492A810-B284-1635-85DC-6B67B6A96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277370" y="223283"/>
            <a:ext cx="6951692" cy="695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60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402C1C1-783E-3112-91AD-27940D8C3DB8}"/>
              </a:ext>
            </a:extLst>
          </p:cNvPr>
          <p:cNvSpPr txBox="1"/>
          <p:nvPr/>
        </p:nvSpPr>
        <p:spPr>
          <a:xfrm>
            <a:off x="919981" y="814085"/>
            <a:ext cx="1035203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Gut aufgestellt, </a:t>
            </a:r>
            <a:r>
              <a:rPr lang="de-DE" sz="3200" b="1" dirty="0"/>
              <a:t>aber</a:t>
            </a:r>
            <a:r>
              <a:rPr lang="de-DE" sz="3200" dirty="0"/>
              <a:t> …</a:t>
            </a:r>
          </a:p>
          <a:p>
            <a:pPr algn="ctr"/>
            <a:endParaRPr lang="de-DE" sz="3200" dirty="0"/>
          </a:p>
          <a:p>
            <a:pPr marL="531813" indent="-531813"/>
            <a:r>
              <a:rPr lang="de-DE" sz="3200" dirty="0"/>
              <a:t>…	keine Sportart-spezifische Vertretung im DOSB</a:t>
            </a:r>
          </a:p>
          <a:p>
            <a:pPr marL="531813" indent="-531813"/>
            <a:r>
              <a:rPr lang="de-DE" sz="3200" dirty="0"/>
              <a:t>…	keine BMI-Förderung im DAeC</a:t>
            </a:r>
          </a:p>
          <a:p>
            <a:pPr marL="531813" indent="-531813"/>
            <a:r>
              <a:rPr lang="de-DE" sz="3200" dirty="0"/>
              <a:t>…	trotz sehr guter Kooperation in BKF immer noch „Lagerdenken“ </a:t>
            </a:r>
          </a:p>
          <a:p>
            <a:pPr marL="531813" indent="-531813"/>
            <a:r>
              <a:rPr lang="de-DE" sz="3200" dirty="0"/>
              <a:t>…	Erwartungen und Anforderungen an den Verband nehmen zu, von innen und außen</a:t>
            </a:r>
          </a:p>
          <a:p>
            <a:pPr marL="531813" indent="-531813"/>
            <a:r>
              <a:rPr lang="de-DE" sz="3200" dirty="0"/>
              <a:t>…	</a:t>
            </a:r>
            <a:r>
              <a:rPr lang="de-DE" sz="3200" i="1" dirty="0"/>
              <a:t>von Springern für Springer </a:t>
            </a:r>
            <a:r>
              <a:rPr lang="de-DE" sz="3200" dirty="0"/>
              <a:t>muss </a:t>
            </a:r>
            <a:r>
              <a:rPr lang="de-DE" sz="3200" dirty="0" err="1"/>
              <a:t>i.d</a:t>
            </a:r>
            <a:r>
              <a:rPr lang="de-DE" sz="3200" dirty="0"/>
              <a:t>. Gegenwart /Zukunft überführt werden</a:t>
            </a:r>
          </a:p>
          <a:p>
            <a:pPr algn="ctr"/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991603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C26C91A7-A84E-CCC0-97BB-66CB83412E42}"/>
              </a:ext>
            </a:extLst>
          </p:cNvPr>
          <p:cNvSpPr/>
          <p:nvPr/>
        </p:nvSpPr>
        <p:spPr>
          <a:xfrm>
            <a:off x="8848206" y="2269987"/>
            <a:ext cx="1847088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392B9EF8-0C31-4B3C-821B-7A64B7301855}"/>
              </a:ext>
            </a:extLst>
          </p:cNvPr>
          <p:cNvSpPr/>
          <p:nvPr/>
        </p:nvSpPr>
        <p:spPr>
          <a:xfrm>
            <a:off x="540774" y="151322"/>
            <a:ext cx="11111730" cy="512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Organisationen im nationalen Sport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93BECC03-367C-46F7-B0DE-E765EB0595AE}"/>
              </a:ext>
            </a:extLst>
          </p:cNvPr>
          <p:cNvSpPr/>
          <p:nvPr/>
        </p:nvSpPr>
        <p:spPr>
          <a:xfrm>
            <a:off x="5038852" y="911226"/>
            <a:ext cx="1847088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Grafik 32" descr="Deutscher Olympischer Sportbund – Wikipedia">
            <a:extLst>
              <a:ext uri="{FF2B5EF4-FFF2-40B4-BE49-F238E27FC236}">
                <a16:creationId xmlns:a16="http://schemas.microsoft.com/office/drawing/2014/main" id="{69BBF939-30D9-48DC-B2F1-1268F3C49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145" y="716902"/>
            <a:ext cx="1520502" cy="113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hteck 56">
            <a:extLst>
              <a:ext uri="{FF2B5EF4-FFF2-40B4-BE49-F238E27FC236}">
                <a16:creationId xmlns:a16="http://schemas.microsoft.com/office/drawing/2014/main" id="{165DB2BF-53A4-4162-9393-34E064D55925}"/>
              </a:ext>
            </a:extLst>
          </p:cNvPr>
          <p:cNvSpPr/>
          <p:nvPr/>
        </p:nvSpPr>
        <p:spPr>
          <a:xfrm>
            <a:off x="1277082" y="2269987"/>
            <a:ext cx="1847088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390EA69-FC0C-D140-B287-7D4E2140F577}"/>
              </a:ext>
            </a:extLst>
          </p:cNvPr>
          <p:cNvSpPr txBox="1"/>
          <p:nvPr/>
        </p:nvSpPr>
        <p:spPr>
          <a:xfrm>
            <a:off x="1265089" y="2241125"/>
            <a:ext cx="1847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Landes-sportbünde</a:t>
            </a:r>
          </a:p>
        </p:txBody>
      </p:sp>
      <p:pic>
        <p:nvPicPr>
          <p:cNvPr id="62" name="Grafik 61" descr="Landessportbund Hessen e.V. - Home | Facebook">
            <a:extLst>
              <a:ext uri="{FF2B5EF4-FFF2-40B4-BE49-F238E27FC236}">
                <a16:creationId xmlns:a16="http://schemas.microsoft.com/office/drawing/2014/main" id="{CDF683DC-E0C0-4135-8046-47E46464D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727" y="4191568"/>
            <a:ext cx="504386" cy="46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Grafik 62" descr="Freizeitsport | Pferdesportverband Westfalen e. V.">
            <a:extLst>
              <a:ext uri="{FF2B5EF4-FFF2-40B4-BE49-F238E27FC236}">
                <a16:creationId xmlns:a16="http://schemas.microsoft.com/office/drawing/2014/main" id="{D11C5A0D-06D6-4AC7-841B-5B7A57781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502" y="4839419"/>
            <a:ext cx="543010" cy="49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Grafik 63" descr="Bedarf im Nachwuchsleistungssport in Bayern">
            <a:extLst>
              <a:ext uri="{FF2B5EF4-FFF2-40B4-BE49-F238E27FC236}">
                <a16:creationId xmlns:a16="http://schemas.microsoft.com/office/drawing/2014/main" id="{80C6B70E-9A46-40E4-A7B7-A419F631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088" y="3635706"/>
            <a:ext cx="705837" cy="23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Grafik 66" descr="Landessportverband Baden-Württemberg | DOSB Wissensnetz">
            <a:extLst>
              <a:ext uri="{FF2B5EF4-FFF2-40B4-BE49-F238E27FC236}">
                <a16:creationId xmlns:a16="http://schemas.microsoft.com/office/drawing/2014/main" id="{12F0D079-19FD-4915-B222-2A55B1CD3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88" y="3480900"/>
            <a:ext cx="601763" cy="41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Grafik 68" descr="LSB Bremen Homepage | LSB-Bremen">
            <a:extLst>
              <a:ext uri="{FF2B5EF4-FFF2-40B4-BE49-F238E27FC236}">
                <a16:creationId xmlns:a16="http://schemas.microsoft.com/office/drawing/2014/main" id="{36882499-8CF5-44F5-9824-59D436A57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72" y="4213139"/>
            <a:ext cx="805808" cy="31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Grafik 70" descr="Landessportbund Berlin – Wikipedia">
            <a:extLst>
              <a:ext uri="{FF2B5EF4-FFF2-40B4-BE49-F238E27FC236}">
                <a16:creationId xmlns:a16="http://schemas.microsoft.com/office/drawing/2014/main" id="{8BBBD781-EB47-4449-AAA0-D59C10713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685" y="3493831"/>
            <a:ext cx="420535" cy="49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Grafik 72" descr="Hamburger Sportbund – Wikipedia">
            <a:extLst>
              <a:ext uri="{FF2B5EF4-FFF2-40B4-BE49-F238E27FC236}">
                <a16:creationId xmlns:a16="http://schemas.microsoft.com/office/drawing/2014/main" id="{2E0637B6-8BF7-4EC8-B9A9-1847BF755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31" y="4082588"/>
            <a:ext cx="702809" cy="55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Grafik 73" descr="Logos- Landessportbund Niedersachsen">
            <a:extLst>
              <a:ext uri="{FF2B5EF4-FFF2-40B4-BE49-F238E27FC236}">
                <a16:creationId xmlns:a16="http://schemas.microsoft.com/office/drawing/2014/main" id="{CB079D5E-B3F7-4EBD-9B54-3EE6A4271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07" y="4857550"/>
            <a:ext cx="618744" cy="41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Grafik 74" descr="Thüringen - Sportbund kritisiert rechtsextreme ...">
            <a:extLst>
              <a:ext uri="{FF2B5EF4-FFF2-40B4-BE49-F238E27FC236}">
                <a16:creationId xmlns:a16="http://schemas.microsoft.com/office/drawing/2014/main" id="{8C45E9A0-9999-45A4-84CB-1CB680C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733" y="5610261"/>
            <a:ext cx="702052" cy="36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Grafik 75" descr="Landessportbund Sachsen - Home | Facebook">
            <a:extLst>
              <a:ext uri="{FF2B5EF4-FFF2-40B4-BE49-F238E27FC236}">
                <a16:creationId xmlns:a16="http://schemas.microsoft.com/office/drawing/2014/main" id="{246965BD-42FF-4EFB-BF89-CC0339FD2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01" y="5551842"/>
            <a:ext cx="504386" cy="50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Grafik 76" descr="News Detail |">
            <a:extLst>
              <a:ext uri="{FF2B5EF4-FFF2-40B4-BE49-F238E27FC236}">
                <a16:creationId xmlns:a16="http://schemas.microsoft.com/office/drawing/2014/main" id="{E8429369-1136-4E9D-9A66-9D10B2028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103" y="5574467"/>
            <a:ext cx="475809" cy="44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Grafik 77" descr="Landessportbund Mecklenburg-Vorpommern – Wikipedia">
            <a:extLst>
              <a:ext uri="{FF2B5EF4-FFF2-40B4-BE49-F238E27FC236}">
                <a16:creationId xmlns:a16="http://schemas.microsoft.com/office/drawing/2014/main" id="{01373563-A06C-4F7B-8B09-F9FA561E4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886" y="4210586"/>
            <a:ext cx="564974" cy="36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Grafik 78" descr="LSVS | Startseite">
            <a:extLst>
              <a:ext uri="{FF2B5EF4-FFF2-40B4-BE49-F238E27FC236}">
                <a16:creationId xmlns:a16="http://schemas.microsoft.com/office/drawing/2014/main" id="{1F51A0AE-0DF8-4AEB-BD9C-6701F4D49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886" y="4906917"/>
            <a:ext cx="515746" cy="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rafik 79" descr="Landessportverband Schleswig-Holstein – Wikipedia">
            <a:extLst>
              <a:ext uri="{FF2B5EF4-FFF2-40B4-BE49-F238E27FC236}">
                <a16:creationId xmlns:a16="http://schemas.microsoft.com/office/drawing/2014/main" id="{7431686D-DC2F-4061-A9F7-1D84B21BD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753" y="5574467"/>
            <a:ext cx="576334" cy="43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Grafik 80" descr="STRATEGIEPAPIER">
            <a:extLst>
              <a:ext uri="{FF2B5EF4-FFF2-40B4-BE49-F238E27FC236}">
                <a16:creationId xmlns:a16="http://schemas.microsoft.com/office/drawing/2014/main" id="{06AB625E-7785-4D90-8231-AE6B876D1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724" y="3351463"/>
            <a:ext cx="413506" cy="67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Grafik 81" descr="Landessportbund Rheinland-Pfalz – Wikipedia">
            <a:extLst>
              <a:ext uri="{FF2B5EF4-FFF2-40B4-BE49-F238E27FC236}">
                <a16:creationId xmlns:a16="http://schemas.microsoft.com/office/drawing/2014/main" id="{249E15C4-9140-4196-9BB2-C22F6CD7D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609" y="4919370"/>
            <a:ext cx="694478" cy="31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F5744E6-03D8-22AA-7AB7-97F38DC8F430}"/>
              </a:ext>
            </a:extLst>
          </p:cNvPr>
          <p:cNvSpPr txBox="1"/>
          <p:nvPr/>
        </p:nvSpPr>
        <p:spPr>
          <a:xfrm>
            <a:off x="8860018" y="2241125"/>
            <a:ext cx="1847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66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Spitzenverbände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 / NOV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CE3DEAC-CA82-944F-547C-51C38177D844}"/>
              </a:ext>
            </a:extLst>
          </p:cNvPr>
          <p:cNvSpPr/>
          <p:nvPr/>
        </p:nvSpPr>
        <p:spPr>
          <a:xfrm>
            <a:off x="5038929" y="2269987"/>
            <a:ext cx="1847088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C1A37BA-A0BB-003C-9298-DA30361AD0A4}"/>
              </a:ext>
            </a:extLst>
          </p:cNvPr>
          <p:cNvSpPr txBox="1"/>
          <p:nvPr/>
        </p:nvSpPr>
        <p:spPr>
          <a:xfrm>
            <a:off x="5044391" y="2241125"/>
            <a:ext cx="1847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Verbände mit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bes. Aufgaben</a:t>
            </a:r>
          </a:p>
        </p:txBody>
      </p:sp>
      <p:cxnSp>
        <p:nvCxnSpPr>
          <p:cNvPr id="10" name="Verbinder: gewinkelt 9">
            <a:extLst>
              <a:ext uri="{FF2B5EF4-FFF2-40B4-BE49-F238E27FC236}">
                <a16:creationId xmlns:a16="http://schemas.microsoft.com/office/drawing/2014/main" id="{6FC44058-21FA-0419-CAE0-B85CC7DEA265}"/>
              </a:ext>
            </a:extLst>
          </p:cNvPr>
          <p:cNvCxnSpPr>
            <a:cxnSpLocks/>
            <a:stCxn id="33" idx="2"/>
            <a:endCxn id="2" idx="0"/>
          </p:cNvCxnSpPr>
          <p:nvPr/>
        </p:nvCxnSpPr>
        <p:spPr>
          <a:xfrm rot="5400000">
            <a:off x="3881729" y="160457"/>
            <a:ext cx="387573" cy="3773763"/>
          </a:xfrm>
          <a:prstGeom prst="bentConnector3">
            <a:avLst>
              <a:gd name="adj1" fmla="val 50000"/>
            </a:avLst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1C419757-0319-36DE-369B-80161738E34A}"/>
              </a:ext>
            </a:extLst>
          </p:cNvPr>
          <p:cNvCxnSpPr>
            <a:cxnSpLocks/>
            <a:stCxn id="33" idx="2"/>
            <a:endCxn id="9" idx="0"/>
          </p:cNvCxnSpPr>
          <p:nvPr/>
        </p:nvCxnSpPr>
        <p:spPr>
          <a:xfrm>
            <a:off x="5962396" y="1853552"/>
            <a:ext cx="5539" cy="38757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3E5D0F91-A242-A7BA-2E74-F5DD25EFEF0C}"/>
              </a:ext>
            </a:extLst>
          </p:cNvPr>
          <p:cNvCxnSpPr>
            <a:cxnSpLocks/>
            <a:stCxn id="33" idx="2"/>
            <a:endCxn id="5" idx="0"/>
          </p:cNvCxnSpPr>
          <p:nvPr/>
        </p:nvCxnSpPr>
        <p:spPr>
          <a:xfrm rot="16200000" flipH="1">
            <a:off x="7679193" y="136755"/>
            <a:ext cx="387573" cy="3821166"/>
          </a:xfrm>
          <a:prstGeom prst="bentConnector3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fik 40">
            <a:extLst>
              <a:ext uri="{FF2B5EF4-FFF2-40B4-BE49-F238E27FC236}">
                <a16:creationId xmlns:a16="http://schemas.microsoft.com/office/drawing/2014/main" id="{B1B535DF-BCB4-A338-6304-F7E24CDEE84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09226" y="3379240"/>
            <a:ext cx="781050" cy="468630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C04BB8B0-9502-EEE6-055D-58FAD6D0F45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83516" y="3923175"/>
            <a:ext cx="632469" cy="239096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26A111C3-204A-BB2A-C05B-D52044A5229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37560" y="4555128"/>
            <a:ext cx="903470" cy="508393"/>
          </a:xfrm>
          <a:prstGeom prst="rect">
            <a:avLst/>
          </a:prstGeom>
        </p:spPr>
      </p:pic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7C9522C0-9226-4B98-06C7-C9B235FF34FE}"/>
              </a:ext>
            </a:extLst>
          </p:cNvPr>
          <p:cNvCxnSpPr/>
          <p:nvPr/>
        </p:nvCxnSpPr>
        <p:spPr>
          <a:xfrm>
            <a:off x="8776595" y="4266552"/>
            <a:ext cx="0" cy="2095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fik 45">
            <a:extLst>
              <a:ext uri="{FF2B5EF4-FFF2-40B4-BE49-F238E27FC236}">
                <a16:creationId xmlns:a16="http://schemas.microsoft.com/office/drawing/2014/main" id="{6171F31B-498F-D2C4-BB3E-9F787AF5D24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96471" y="5269492"/>
            <a:ext cx="903470" cy="662114"/>
          </a:xfrm>
          <a:prstGeom prst="rect">
            <a:avLst/>
          </a:prstGeom>
        </p:spPr>
      </p:pic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4D5904BF-0FEE-D82A-9E9D-D888A8387D25}"/>
              </a:ext>
            </a:extLst>
          </p:cNvPr>
          <p:cNvCxnSpPr/>
          <p:nvPr/>
        </p:nvCxnSpPr>
        <p:spPr>
          <a:xfrm>
            <a:off x="8799750" y="5161542"/>
            <a:ext cx="0" cy="2095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rafik 47">
            <a:extLst>
              <a:ext uri="{FF2B5EF4-FFF2-40B4-BE49-F238E27FC236}">
                <a16:creationId xmlns:a16="http://schemas.microsoft.com/office/drawing/2014/main" id="{F9CB6071-77C7-9483-232C-8D8B5DCB362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443933" y="5974692"/>
            <a:ext cx="690723" cy="556058"/>
          </a:xfrm>
          <a:prstGeom prst="rect">
            <a:avLst/>
          </a:prstGeom>
        </p:spPr>
      </p:pic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B4C4E08A-ADB4-FF7D-ED2E-441E0F04324B}"/>
              </a:ext>
            </a:extLst>
          </p:cNvPr>
          <p:cNvCxnSpPr/>
          <p:nvPr/>
        </p:nvCxnSpPr>
        <p:spPr>
          <a:xfrm>
            <a:off x="8799750" y="5765142"/>
            <a:ext cx="0" cy="2095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fik 49">
            <a:extLst>
              <a:ext uri="{FF2B5EF4-FFF2-40B4-BE49-F238E27FC236}">
                <a16:creationId xmlns:a16="http://schemas.microsoft.com/office/drawing/2014/main" id="{AB3C7A12-80FD-5E1A-872C-D41FABAE50B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664036" y="3379240"/>
            <a:ext cx="671625" cy="671625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2B1C61E2-1C61-6A65-DBD8-C9E421BC517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495623" y="3969713"/>
            <a:ext cx="1024308" cy="512154"/>
          </a:xfrm>
          <a:prstGeom prst="rect">
            <a:avLst/>
          </a:prstGeom>
        </p:spPr>
      </p:pic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B634970B-CB05-11ED-44C3-77530DED318C}"/>
              </a:ext>
            </a:extLst>
          </p:cNvPr>
          <p:cNvCxnSpPr/>
          <p:nvPr/>
        </p:nvCxnSpPr>
        <p:spPr>
          <a:xfrm>
            <a:off x="11014127" y="4517224"/>
            <a:ext cx="0" cy="2095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Grafik 53">
            <a:extLst>
              <a:ext uri="{FF2B5EF4-FFF2-40B4-BE49-F238E27FC236}">
                <a16:creationId xmlns:a16="http://schemas.microsoft.com/office/drawing/2014/main" id="{FD99EA1D-C51B-DCCE-9027-66D0B643DE2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496949" y="4622778"/>
            <a:ext cx="1034356" cy="385109"/>
          </a:xfrm>
          <a:prstGeom prst="rect">
            <a:avLst/>
          </a:prstGeom>
        </p:spPr>
      </p:pic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A6279A3B-51DE-9131-6596-73299F402C4A}"/>
              </a:ext>
            </a:extLst>
          </p:cNvPr>
          <p:cNvCxnSpPr/>
          <p:nvPr/>
        </p:nvCxnSpPr>
        <p:spPr>
          <a:xfrm>
            <a:off x="11014127" y="4950420"/>
            <a:ext cx="0" cy="2095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Grafik 55">
            <a:extLst>
              <a:ext uri="{FF2B5EF4-FFF2-40B4-BE49-F238E27FC236}">
                <a16:creationId xmlns:a16="http://schemas.microsoft.com/office/drawing/2014/main" id="{2F1C8191-EC3A-25CE-CFFB-932A1C8209F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804079" y="5186623"/>
            <a:ext cx="420095" cy="434798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11E5CBBE-2137-8474-13DA-04E6DA3B316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760671" y="5851274"/>
            <a:ext cx="544657" cy="647700"/>
          </a:xfrm>
          <a:prstGeom prst="rect">
            <a:avLst/>
          </a:prstGeom>
        </p:spPr>
      </p:pic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EB3ADC3F-AA30-9A03-9C59-A29464677F22}"/>
              </a:ext>
            </a:extLst>
          </p:cNvPr>
          <p:cNvCxnSpPr/>
          <p:nvPr/>
        </p:nvCxnSpPr>
        <p:spPr>
          <a:xfrm>
            <a:off x="11032999" y="5660367"/>
            <a:ext cx="0" cy="2095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Grafik 59">
            <a:extLst>
              <a:ext uri="{FF2B5EF4-FFF2-40B4-BE49-F238E27FC236}">
                <a16:creationId xmlns:a16="http://schemas.microsoft.com/office/drawing/2014/main" id="{49CB3E13-694F-21D6-D11C-FE33FA20299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518507" y="3248735"/>
            <a:ext cx="1008874" cy="644914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095DA324-C6AF-2C68-466A-B91C969F744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691454" y="3952465"/>
            <a:ext cx="417015" cy="369180"/>
          </a:xfrm>
          <a:prstGeom prst="rect">
            <a:avLst/>
          </a:prstGeom>
        </p:spPr>
      </p:pic>
      <p:cxnSp>
        <p:nvCxnSpPr>
          <p:cNvPr id="65" name="Gerader Verbinder 64">
            <a:extLst>
              <a:ext uri="{FF2B5EF4-FFF2-40B4-BE49-F238E27FC236}">
                <a16:creationId xmlns:a16="http://schemas.microsoft.com/office/drawing/2014/main" id="{2C9F9AC4-6267-28AF-85CB-E9B8B414C725}"/>
              </a:ext>
            </a:extLst>
          </p:cNvPr>
          <p:cNvCxnSpPr>
            <a:cxnSpLocks/>
          </p:cNvCxnSpPr>
          <p:nvPr/>
        </p:nvCxnSpPr>
        <p:spPr>
          <a:xfrm flipH="1">
            <a:off x="5905688" y="3802525"/>
            <a:ext cx="1" cy="1206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9BB088F2-B793-BE41-3F30-301CBDDE1D67}"/>
              </a:ext>
            </a:extLst>
          </p:cNvPr>
          <p:cNvGrpSpPr/>
          <p:nvPr/>
        </p:nvGrpSpPr>
        <p:grpSpPr>
          <a:xfrm>
            <a:off x="5530772" y="4423448"/>
            <a:ext cx="794953" cy="623102"/>
            <a:chOff x="4298534" y="3977751"/>
            <a:chExt cx="2004448" cy="1571134"/>
          </a:xfrm>
        </p:grpSpPr>
        <p:pic>
          <p:nvPicPr>
            <p:cNvPr id="66" name="Grafik 65">
              <a:extLst>
                <a:ext uri="{FF2B5EF4-FFF2-40B4-BE49-F238E27FC236}">
                  <a16:creationId xmlns:a16="http://schemas.microsoft.com/office/drawing/2014/main" id="{1CBAC975-A252-8427-E6C5-4739DAD71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4298534" y="3977751"/>
              <a:ext cx="1995649" cy="1436867"/>
            </a:xfrm>
            <a:prstGeom prst="rect">
              <a:avLst/>
            </a:prstGeom>
          </p:spPr>
        </p:pic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AF8F019D-88A3-DEFB-DFC3-9F3062F2E590}"/>
                </a:ext>
              </a:extLst>
            </p:cNvPr>
            <p:cNvSpPr txBox="1"/>
            <p:nvPr/>
          </p:nvSpPr>
          <p:spPr>
            <a:xfrm>
              <a:off x="4312326" y="5160861"/>
              <a:ext cx="1990656" cy="388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Dt. Betriebssport Verband</a:t>
              </a:r>
            </a:p>
          </p:txBody>
        </p:sp>
      </p:grpSp>
      <p:pic>
        <p:nvPicPr>
          <p:cNvPr id="83" name="Grafik 82">
            <a:extLst>
              <a:ext uri="{FF2B5EF4-FFF2-40B4-BE49-F238E27FC236}">
                <a16:creationId xmlns:a16="http://schemas.microsoft.com/office/drawing/2014/main" id="{202A3EA3-C23D-C277-BC4F-3BDF55EA75B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626792" y="5238102"/>
            <a:ext cx="504386" cy="335983"/>
          </a:xfrm>
          <a:prstGeom prst="rect">
            <a:avLst/>
          </a:prstGeom>
        </p:spPr>
      </p:pic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8DAEF68E-00AD-89F8-07F4-11472D59B21E}"/>
              </a:ext>
            </a:extLst>
          </p:cNvPr>
          <p:cNvCxnSpPr>
            <a:cxnSpLocks/>
          </p:cNvCxnSpPr>
          <p:nvPr/>
        </p:nvCxnSpPr>
        <p:spPr>
          <a:xfrm>
            <a:off x="5865170" y="5060404"/>
            <a:ext cx="0" cy="13770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Grafik 84">
            <a:extLst>
              <a:ext uri="{FF2B5EF4-FFF2-40B4-BE49-F238E27FC236}">
                <a16:creationId xmlns:a16="http://schemas.microsoft.com/office/drawing/2014/main" id="{DDFA534E-3643-DAC5-C8F9-71207F19CDAF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483413" y="5724279"/>
            <a:ext cx="781051" cy="520701"/>
          </a:xfrm>
          <a:prstGeom prst="rect">
            <a:avLst/>
          </a:prstGeom>
        </p:spPr>
      </p:pic>
      <p:cxnSp>
        <p:nvCxnSpPr>
          <p:cNvPr id="91" name="Gerader Verbinder 90">
            <a:extLst>
              <a:ext uri="{FF2B5EF4-FFF2-40B4-BE49-F238E27FC236}">
                <a16:creationId xmlns:a16="http://schemas.microsoft.com/office/drawing/2014/main" id="{551121AA-7675-CA30-D1D6-8FABE2DB32A9}"/>
              </a:ext>
            </a:extLst>
          </p:cNvPr>
          <p:cNvCxnSpPr>
            <a:cxnSpLocks/>
          </p:cNvCxnSpPr>
          <p:nvPr/>
        </p:nvCxnSpPr>
        <p:spPr>
          <a:xfrm flipH="1">
            <a:off x="5891685" y="4361217"/>
            <a:ext cx="1" cy="1206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r Verbinder 93">
            <a:extLst>
              <a:ext uri="{FF2B5EF4-FFF2-40B4-BE49-F238E27FC236}">
                <a16:creationId xmlns:a16="http://schemas.microsoft.com/office/drawing/2014/main" id="{80D5D19A-11C6-5171-2542-9BA1C27FC164}"/>
              </a:ext>
            </a:extLst>
          </p:cNvPr>
          <p:cNvCxnSpPr>
            <a:cxnSpLocks/>
          </p:cNvCxnSpPr>
          <p:nvPr/>
        </p:nvCxnSpPr>
        <p:spPr>
          <a:xfrm>
            <a:off x="5871520" y="5612854"/>
            <a:ext cx="0" cy="13770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CD4D8786-14FF-D2E5-6147-58E31B6CBB44}"/>
              </a:ext>
            </a:extLst>
          </p:cNvPr>
          <p:cNvSpPr/>
          <p:nvPr/>
        </p:nvSpPr>
        <p:spPr>
          <a:xfrm>
            <a:off x="10123714" y="4555128"/>
            <a:ext cx="1698164" cy="47618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116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rafik 61">
            <a:extLst>
              <a:ext uri="{FF2B5EF4-FFF2-40B4-BE49-F238E27FC236}">
                <a16:creationId xmlns:a16="http://schemas.microsoft.com/office/drawing/2014/main" id="{C67A264A-7D9E-CD07-D273-C91B74029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332" y="2987972"/>
            <a:ext cx="956490" cy="1166980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392B9EF8-0C31-4B3C-821B-7A64B7301855}"/>
              </a:ext>
            </a:extLst>
          </p:cNvPr>
          <p:cNvSpPr/>
          <p:nvPr/>
        </p:nvSpPr>
        <p:spPr>
          <a:xfrm>
            <a:off x="540774" y="151322"/>
            <a:ext cx="11111730" cy="512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Organisationen im nationalen Luftsport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26989EA5-1C58-4646-82B5-CBD496E907CE}"/>
              </a:ext>
            </a:extLst>
          </p:cNvPr>
          <p:cNvGrpSpPr/>
          <p:nvPr/>
        </p:nvGrpSpPr>
        <p:grpSpPr>
          <a:xfrm>
            <a:off x="4718533" y="1020471"/>
            <a:ext cx="1847088" cy="914400"/>
            <a:chOff x="3721610" y="986897"/>
            <a:chExt cx="1847088" cy="914400"/>
          </a:xfrm>
        </p:grpSpPr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6B37EDEE-67BE-4DD2-8C9F-A283A24353BC}"/>
                </a:ext>
              </a:extLst>
            </p:cNvPr>
            <p:cNvSpPr/>
            <p:nvPr/>
          </p:nvSpPr>
          <p:spPr>
            <a:xfrm>
              <a:off x="3721610" y="986897"/>
              <a:ext cx="1847088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Grafik 35" descr="Deutscher Aero Club | VereinsWiki | Fandom">
              <a:extLst>
                <a:ext uri="{FF2B5EF4-FFF2-40B4-BE49-F238E27FC236}">
                  <a16:creationId xmlns:a16="http://schemas.microsoft.com/office/drawing/2014/main" id="{538193B0-D463-46B0-889E-4925CB2B82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4456" y="1075647"/>
              <a:ext cx="1301395" cy="710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2111BAF4-64AA-4E81-908C-237EAE7579EF}"/>
              </a:ext>
            </a:extLst>
          </p:cNvPr>
          <p:cNvGrpSpPr/>
          <p:nvPr/>
        </p:nvGrpSpPr>
        <p:grpSpPr>
          <a:xfrm>
            <a:off x="8537238" y="2304490"/>
            <a:ext cx="1852386" cy="927391"/>
            <a:chOff x="3723787" y="2511644"/>
            <a:chExt cx="1852386" cy="927391"/>
          </a:xfrm>
        </p:grpSpPr>
        <p:sp>
          <p:nvSpPr>
            <p:cNvPr id="83" name="Rechteck 82">
              <a:extLst>
                <a:ext uri="{FF2B5EF4-FFF2-40B4-BE49-F238E27FC236}">
                  <a16:creationId xmlns:a16="http://schemas.microsoft.com/office/drawing/2014/main" id="{C1BD62A4-3D49-4BB5-9AF3-9B43E2E28C7A}"/>
                </a:ext>
              </a:extLst>
            </p:cNvPr>
            <p:cNvSpPr/>
            <p:nvPr/>
          </p:nvSpPr>
          <p:spPr>
            <a:xfrm>
              <a:off x="3723787" y="2524635"/>
              <a:ext cx="1847088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extfeld 83">
              <a:extLst>
                <a:ext uri="{FF2B5EF4-FFF2-40B4-BE49-F238E27FC236}">
                  <a16:creationId xmlns:a16="http://schemas.microsoft.com/office/drawing/2014/main" id="{4E79F854-2BAA-46C6-812B-7ACEAA9DC601}"/>
                </a:ext>
              </a:extLst>
            </p:cNvPr>
            <p:cNvSpPr txBox="1"/>
            <p:nvPr/>
          </p:nvSpPr>
          <p:spPr>
            <a:xfrm>
              <a:off x="3729086" y="2511644"/>
              <a:ext cx="18470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3+1</a:t>
              </a:r>
              <a:b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Monoluftsport-/ verbände</a:t>
              </a:r>
            </a:p>
          </p:txBody>
        </p:sp>
      </p:grpSp>
      <p:pic>
        <p:nvPicPr>
          <p:cNvPr id="41" name="Grafik 40" descr="DFV Deutscher Fallschirmsportverband - Home | Facebook">
            <a:extLst>
              <a:ext uri="{FF2B5EF4-FFF2-40B4-BE49-F238E27FC236}">
                <a16:creationId xmlns:a16="http://schemas.microsoft.com/office/drawing/2014/main" id="{9FF9B726-39CF-4A2B-B5A7-202B62B07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038" y="5047992"/>
            <a:ext cx="807719" cy="80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69D41E1-B62D-BDB8-85E5-4D60105F2E41}"/>
              </a:ext>
            </a:extLst>
          </p:cNvPr>
          <p:cNvGrpSpPr/>
          <p:nvPr/>
        </p:nvGrpSpPr>
        <p:grpSpPr>
          <a:xfrm>
            <a:off x="910424" y="2297995"/>
            <a:ext cx="1852386" cy="927391"/>
            <a:chOff x="3723787" y="2511644"/>
            <a:chExt cx="1852386" cy="927391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2F4A601D-EA46-A235-C2DA-6AF3344EF967}"/>
                </a:ext>
              </a:extLst>
            </p:cNvPr>
            <p:cNvSpPr/>
            <p:nvPr/>
          </p:nvSpPr>
          <p:spPr>
            <a:xfrm>
              <a:off x="3723787" y="2524635"/>
              <a:ext cx="1847088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5D707061-4575-8381-FDB8-122C7E943C81}"/>
                </a:ext>
              </a:extLst>
            </p:cNvPr>
            <p:cNvSpPr txBox="1"/>
            <p:nvPr/>
          </p:nvSpPr>
          <p:spPr>
            <a:xfrm>
              <a:off x="3729086" y="2511644"/>
              <a:ext cx="18470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16</a:t>
              </a:r>
              <a:b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Multi-Luftsport-/ Landesverbände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CD3211A-AA32-70A4-764C-F062DDA105C8}"/>
              </a:ext>
            </a:extLst>
          </p:cNvPr>
          <p:cNvGrpSpPr/>
          <p:nvPr/>
        </p:nvGrpSpPr>
        <p:grpSpPr>
          <a:xfrm>
            <a:off x="4726348" y="2304949"/>
            <a:ext cx="1852386" cy="927391"/>
            <a:chOff x="3723787" y="2511644"/>
            <a:chExt cx="1852386" cy="927391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736EBB4E-8CDB-633C-AC7F-C392347B4943}"/>
                </a:ext>
              </a:extLst>
            </p:cNvPr>
            <p:cNvSpPr/>
            <p:nvPr/>
          </p:nvSpPr>
          <p:spPr>
            <a:xfrm>
              <a:off x="3723787" y="2524635"/>
              <a:ext cx="1847088" cy="914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A3667E1E-AC05-38FE-1569-104F864C17ED}"/>
                </a:ext>
              </a:extLst>
            </p:cNvPr>
            <p:cNvSpPr txBox="1"/>
            <p:nvPr/>
          </p:nvSpPr>
          <p:spPr>
            <a:xfrm>
              <a:off x="3729086" y="2511644"/>
              <a:ext cx="18470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b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Bundes-kommissionen</a:t>
              </a:r>
            </a:p>
          </p:txBody>
        </p:sp>
      </p:grpSp>
      <p:cxnSp>
        <p:nvCxnSpPr>
          <p:cNvPr id="2" name="Verbinder: gewinkelt 1">
            <a:extLst>
              <a:ext uri="{FF2B5EF4-FFF2-40B4-BE49-F238E27FC236}">
                <a16:creationId xmlns:a16="http://schemas.microsoft.com/office/drawing/2014/main" id="{38E3602C-944A-B3A9-EC16-BB56FE0C4835}"/>
              </a:ext>
            </a:extLst>
          </p:cNvPr>
          <p:cNvCxnSpPr>
            <a:cxnSpLocks/>
          </p:cNvCxnSpPr>
          <p:nvPr/>
        </p:nvCxnSpPr>
        <p:spPr>
          <a:xfrm rot="5400000">
            <a:off x="3561298" y="250179"/>
            <a:ext cx="387573" cy="3773763"/>
          </a:xfrm>
          <a:prstGeom prst="bentConnector3">
            <a:avLst>
              <a:gd name="adj1" fmla="val 50000"/>
            </a:avLst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A24AA0D9-2C7E-C386-6596-056689B0B8A9}"/>
              </a:ext>
            </a:extLst>
          </p:cNvPr>
          <p:cNvCxnSpPr>
            <a:cxnSpLocks/>
          </p:cNvCxnSpPr>
          <p:nvPr/>
        </p:nvCxnSpPr>
        <p:spPr>
          <a:xfrm>
            <a:off x="5641965" y="1943274"/>
            <a:ext cx="5539" cy="38757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Verbinder: gewinkelt 8">
            <a:extLst>
              <a:ext uri="{FF2B5EF4-FFF2-40B4-BE49-F238E27FC236}">
                <a16:creationId xmlns:a16="http://schemas.microsoft.com/office/drawing/2014/main" id="{49F69E31-E12D-A2B5-B839-7CE3181327FD}"/>
              </a:ext>
            </a:extLst>
          </p:cNvPr>
          <p:cNvCxnSpPr>
            <a:cxnSpLocks/>
          </p:cNvCxnSpPr>
          <p:nvPr/>
        </p:nvCxnSpPr>
        <p:spPr>
          <a:xfrm rot="16200000" flipH="1">
            <a:off x="7358762" y="226477"/>
            <a:ext cx="387573" cy="3821166"/>
          </a:xfrm>
          <a:prstGeom prst="bentConnector3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1C100369-596C-849F-1F1F-14E205600421}"/>
              </a:ext>
            </a:extLst>
          </p:cNvPr>
          <p:cNvSpPr txBox="1"/>
          <p:nvPr/>
        </p:nvSpPr>
        <p:spPr>
          <a:xfrm>
            <a:off x="4121985" y="3308089"/>
            <a:ext cx="31072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de-DE" b="0" i="0" strike="noStrike" baseline="-25000" dirty="0">
                <a:solidFill>
                  <a:srgbClr val="004B9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Bundeskommission Motorflug</a:t>
            </a:r>
            <a:endParaRPr lang="de-DE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de-DE" b="0" i="0" strike="noStrike" baseline="-25000" dirty="0">
                <a:solidFill>
                  <a:srgbClr val="004B9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Bundeskommission Segelflug</a:t>
            </a:r>
            <a:endParaRPr lang="de-DE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de-DE" b="0" i="0" strike="noStrike" baseline="-25000" dirty="0">
                <a:solidFill>
                  <a:srgbClr val="004B9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Bundeskommission UL-Flug</a:t>
            </a:r>
            <a:endParaRPr lang="de-DE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de-DE" b="0" i="0" strike="noStrike" baseline="-25000" dirty="0">
                <a:solidFill>
                  <a:srgbClr val="004B9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Bundeskommission Fallschirmsport</a:t>
            </a:r>
            <a:endParaRPr lang="de-DE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de-DE" b="0" i="0" strike="noStrike" baseline="-25000" dirty="0">
                <a:solidFill>
                  <a:srgbClr val="004B9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Bundeskommission Gleit- &amp; Drachenflug</a:t>
            </a:r>
            <a:endParaRPr lang="de-DE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de-DE" b="0" i="0" strike="noStrike" baseline="-25000" dirty="0">
                <a:solidFill>
                  <a:srgbClr val="004B9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Bundeskommission Modellflug</a:t>
            </a:r>
            <a:endParaRPr lang="de-DE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de-DE" b="0" i="0" strike="noStrike" baseline="-25000" dirty="0">
                <a:solidFill>
                  <a:srgbClr val="004B9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Bundeskommission Freiballon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1A57524D-2DB4-9A8B-6AE4-0B17154667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58115" y="3357703"/>
            <a:ext cx="765785" cy="762498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7E6D8FE9-830B-089B-8CAD-86DAD1E15E71}"/>
              </a:ext>
            </a:extLst>
          </p:cNvPr>
          <p:cNvSpPr txBox="1"/>
          <p:nvPr/>
        </p:nvSpPr>
        <p:spPr>
          <a:xfrm>
            <a:off x="166552" y="3576046"/>
            <a:ext cx="828000" cy="360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LV BW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F5A6F69E-DFED-98ED-9F7B-93AB3D62FB51}"/>
              </a:ext>
            </a:extLst>
          </p:cNvPr>
          <p:cNvSpPr txBox="1"/>
          <p:nvPr/>
        </p:nvSpPr>
        <p:spPr>
          <a:xfrm>
            <a:off x="1057897" y="3576353"/>
            <a:ext cx="828000" cy="360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LV BY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29CEB171-1340-6F85-08BF-A9AF583E2A86}"/>
              </a:ext>
            </a:extLst>
          </p:cNvPr>
          <p:cNvSpPr txBox="1"/>
          <p:nvPr/>
        </p:nvSpPr>
        <p:spPr>
          <a:xfrm>
            <a:off x="1929152" y="3576163"/>
            <a:ext cx="828000" cy="360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LV BE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4C450940-9BFA-B6DE-E956-ABFB7DBA4D32}"/>
              </a:ext>
            </a:extLst>
          </p:cNvPr>
          <p:cNvSpPr txBox="1"/>
          <p:nvPr/>
        </p:nvSpPr>
        <p:spPr>
          <a:xfrm>
            <a:off x="166552" y="4065512"/>
            <a:ext cx="828000" cy="360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LV HB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48AAF831-6069-805C-0A69-A70B840AC704}"/>
              </a:ext>
            </a:extLst>
          </p:cNvPr>
          <p:cNvSpPr txBox="1"/>
          <p:nvPr/>
        </p:nvSpPr>
        <p:spPr>
          <a:xfrm>
            <a:off x="166552" y="4526402"/>
            <a:ext cx="828000" cy="360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LV NI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737E6782-7246-9ED3-CE86-372421EDB5D9}"/>
              </a:ext>
            </a:extLst>
          </p:cNvPr>
          <p:cNvSpPr txBox="1"/>
          <p:nvPr/>
        </p:nvSpPr>
        <p:spPr>
          <a:xfrm>
            <a:off x="1929152" y="4070678"/>
            <a:ext cx="828000" cy="360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LV HE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1BD24749-6C3E-3575-2DEA-6DA77C828B4B}"/>
              </a:ext>
            </a:extLst>
          </p:cNvPr>
          <p:cNvSpPr txBox="1"/>
          <p:nvPr/>
        </p:nvSpPr>
        <p:spPr>
          <a:xfrm>
            <a:off x="1057897" y="4525445"/>
            <a:ext cx="828000" cy="360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LV NW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F120CB79-4990-FB91-5A43-AB5C6627D4AD}"/>
              </a:ext>
            </a:extLst>
          </p:cNvPr>
          <p:cNvSpPr txBox="1"/>
          <p:nvPr/>
        </p:nvSpPr>
        <p:spPr>
          <a:xfrm>
            <a:off x="1057897" y="4069959"/>
            <a:ext cx="828000" cy="360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LV HH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437637E3-4A10-A2E0-4F5B-C5491216056E}"/>
              </a:ext>
            </a:extLst>
          </p:cNvPr>
          <p:cNvSpPr txBox="1"/>
          <p:nvPr/>
        </p:nvSpPr>
        <p:spPr>
          <a:xfrm>
            <a:off x="1057897" y="4978860"/>
            <a:ext cx="828000" cy="360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LV ST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25379044-7B8B-A4D0-BAFA-CA19F1462A15}"/>
              </a:ext>
            </a:extLst>
          </p:cNvPr>
          <p:cNvSpPr txBox="1"/>
          <p:nvPr/>
        </p:nvSpPr>
        <p:spPr>
          <a:xfrm>
            <a:off x="1929152" y="4528743"/>
            <a:ext cx="828000" cy="360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LV RP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FA4EA0C7-4975-A3F5-105A-733EC375CFD0}"/>
              </a:ext>
            </a:extLst>
          </p:cNvPr>
          <p:cNvSpPr txBox="1"/>
          <p:nvPr/>
        </p:nvSpPr>
        <p:spPr>
          <a:xfrm>
            <a:off x="166552" y="4982205"/>
            <a:ext cx="828000" cy="360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LV SN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E1F2106D-D1A2-A8E0-08A6-55E4C92D8A8A}"/>
              </a:ext>
            </a:extLst>
          </p:cNvPr>
          <p:cNvSpPr txBox="1"/>
          <p:nvPr/>
        </p:nvSpPr>
        <p:spPr>
          <a:xfrm>
            <a:off x="1929152" y="4982012"/>
            <a:ext cx="828000" cy="360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LV SH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5AB27B18-1073-9ADD-337E-6B881DC8C0F3}"/>
              </a:ext>
            </a:extLst>
          </p:cNvPr>
          <p:cNvSpPr txBox="1"/>
          <p:nvPr/>
        </p:nvSpPr>
        <p:spPr>
          <a:xfrm>
            <a:off x="2801129" y="4526402"/>
            <a:ext cx="828000" cy="360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LV SL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3B3CD5EA-4782-3321-9462-72B67C6C9443}"/>
              </a:ext>
            </a:extLst>
          </p:cNvPr>
          <p:cNvSpPr txBox="1"/>
          <p:nvPr/>
        </p:nvSpPr>
        <p:spPr>
          <a:xfrm>
            <a:off x="2794196" y="4066813"/>
            <a:ext cx="828000" cy="360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LV MV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26BC89CD-AC79-9121-E410-6878A6E3C0C4}"/>
              </a:ext>
            </a:extLst>
          </p:cNvPr>
          <p:cNvSpPr txBox="1"/>
          <p:nvPr/>
        </p:nvSpPr>
        <p:spPr>
          <a:xfrm>
            <a:off x="2777484" y="3577324"/>
            <a:ext cx="828000" cy="360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LV BB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B1FDAADB-EAE1-B8B9-8DB0-7137AD068949}"/>
              </a:ext>
            </a:extLst>
          </p:cNvPr>
          <p:cNvSpPr txBox="1"/>
          <p:nvPr/>
        </p:nvSpPr>
        <p:spPr>
          <a:xfrm>
            <a:off x="2802183" y="4979587"/>
            <a:ext cx="828000" cy="360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LV TH</a:t>
            </a: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FA85DEF4-5274-FD15-A370-9547F9FA31F2}"/>
              </a:ext>
            </a:extLst>
          </p:cNvPr>
          <p:cNvSpPr txBox="1"/>
          <p:nvPr/>
        </p:nvSpPr>
        <p:spPr>
          <a:xfrm>
            <a:off x="8427007" y="4242148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DVLL</a:t>
            </a:r>
          </a:p>
        </p:txBody>
      </p:sp>
      <p:pic>
        <p:nvPicPr>
          <p:cNvPr id="65" name="Grafik 64">
            <a:extLst>
              <a:ext uri="{FF2B5EF4-FFF2-40B4-BE49-F238E27FC236}">
                <a16:creationId xmlns:a16="http://schemas.microsoft.com/office/drawing/2014/main" id="{EEE0A9CF-4805-66A4-A526-1A17CC74E8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44922" y="4195224"/>
            <a:ext cx="1276185" cy="416256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B401E158-BADD-461E-CF2A-383385ACB4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69582" y="5756901"/>
            <a:ext cx="2313354" cy="677182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5EC02CA7-A6FF-2FDB-459A-1A78B48C00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97700" y="5962891"/>
            <a:ext cx="1785338" cy="522617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648B316A-D35C-5BFB-471D-D5F5BDC0456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80885" y="5116872"/>
            <a:ext cx="1962815" cy="669850"/>
          </a:xfrm>
          <a:prstGeom prst="rect">
            <a:avLst/>
          </a:prstGeom>
        </p:spPr>
      </p:pic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59F96FD0-18DA-01AE-BE50-DB0C294919B6}"/>
              </a:ext>
            </a:extLst>
          </p:cNvPr>
          <p:cNvCxnSpPr>
            <a:cxnSpLocks/>
          </p:cNvCxnSpPr>
          <p:nvPr/>
        </p:nvCxnSpPr>
        <p:spPr>
          <a:xfrm flipV="1">
            <a:off x="7954108" y="4805363"/>
            <a:ext cx="3352067" cy="249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Grafik 81">
            <a:extLst>
              <a:ext uri="{FF2B5EF4-FFF2-40B4-BE49-F238E27FC236}">
                <a16:creationId xmlns:a16="http://schemas.microsoft.com/office/drawing/2014/main" id="{356AC4A3-55D7-50C6-B283-F26C0A60E15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57810" y="5980137"/>
            <a:ext cx="1633537" cy="40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17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extLst>
              <a:ext uri="{FF2B5EF4-FFF2-40B4-BE49-F238E27FC236}">
                <a16:creationId xmlns:a16="http://schemas.microsoft.com/office/drawing/2014/main" id="{6B37EDEE-67BE-4DD2-8C9F-A283A24353BC}"/>
              </a:ext>
            </a:extLst>
          </p:cNvPr>
          <p:cNvSpPr/>
          <p:nvPr/>
        </p:nvSpPr>
        <p:spPr>
          <a:xfrm>
            <a:off x="2405102" y="2399125"/>
            <a:ext cx="1836000" cy="86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Grafik 35" descr="Deutscher Aero Club | VereinsWiki | Fandom">
            <a:extLst>
              <a:ext uri="{FF2B5EF4-FFF2-40B4-BE49-F238E27FC236}">
                <a16:creationId xmlns:a16="http://schemas.microsoft.com/office/drawing/2014/main" id="{538193B0-D463-46B0-889E-4925CB2B8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945" y="2466529"/>
            <a:ext cx="1301395" cy="71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Pfeil: nach rechts 37">
            <a:extLst>
              <a:ext uri="{FF2B5EF4-FFF2-40B4-BE49-F238E27FC236}">
                <a16:creationId xmlns:a16="http://schemas.microsoft.com/office/drawing/2014/main" id="{C91F5110-448E-4F51-96B3-55DFD89EEA3D}"/>
              </a:ext>
            </a:extLst>
          </p:cNvPr>
          <p:cNvSpPr/>
          <p:nvPr/>
        </p:nvSpPr>
        <p:spPr>
          <a:xfrm>
            <a:off x="4315413" y="4192574"/>
            <a:ext cx="311341" cy="7326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AE38BB26-5933-4FBD-870F-919926F7A37A}"/>
              </a:ext>
            </a:extLst>
          </p:cNvPr>
          <p:cNvSpPr/>
          <p:nvPr/>
        </p:nvSpPr>
        <p:spPr>
          <a:xfrm>
            <a:off x="6953048" y="2362290"/>
            <a:ext cx="1836000" cy="86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Grafik 40" descr="DFV Deutscher Fallschirmsportverband - Home | Facebook">
            <a:extLst>
              <a:ext uri="{FF2B5EF4-FFF2-40B4-BE49-F238E27FC236}">
                <a16:creationId xmlns:a16="http://schemas.microsoft.com/office/drawing/2014/main" id="{9FF9B726-39CF-4A2B-B5A7-202B62B07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732" y="2398696"/>
            <a:ext cx="807719" cy="80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hteck 43">
            <a:extLst>
              <a:ext uri="{FF2B5EF4-FFF2-40B4-BE49-F238E27FC236}">
                <a16:creationId xmlns:a16="http://schemas.microsoft.com/office/drawing/2014/main" id="{227F18AE-9627-49D4-BC1A-80F838DADC36}"/>
              </a:ext>
            </a:extLst>
          </p:cNvPr>
          <p:cNvSpPr/>
          <p:nvPr/>
        </p:nvSpPr>
        <p:spPr>
          <a:xfrm>
            <a:off x="2385308" y="5168690"/>
            <a:ext cx="6403739" cy="5236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Vereine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Einzelmitglieder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C0448551-1316-4CCD-A2D9-509CCF11BD33}"/>
              </a:ext>
            </a:extLst>
          </p:cNvPr>
          <p:cNvSpPr/>
          <p:nvPr/>
        </p:nvSpPr>
        <p:spPr>
          <a:xfrm>
            <a:off x="4129315" y="2427471"/>
            <a:ext cx="1750552" cy="74470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BKF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Bundeskommission Fallschirmsport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7316F957-5797-4F15-81A3-1AF143AF89FD}"/>
              </a:ext>
            </a:extLst>
          </p:cNvPr>
          <p:cNvSpPr/>
          <p:nvPr/>
        </p:nvSpPr>
        <p:spPr>
          <a:xfrm>
            <a:off x="4690445" y="3797206"/>
            <a:ext cx="1836000" cy="86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390EA69-FC0C-D140-B287-7D4E2140F577}"/>
              </a:ext>
            </a:extLst>
          </p:cNvPr>
          <p:cNvSpPr txBox="1"/>
          <p:nvPr/>
        </p:nvSpPr>
        <p:spPr>
          <a:xfrm>
            <a:off x="5291908" y="4069740"/>
            <a:ext cx="64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LSB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93BECC03-367C-46F7-B0DE-E765EB0595AE}"/>
              </a:ext>
            </a:extLst>
          </p:cNvPr>
          <p:cNvSpPr/>
          <p:nvPr/>
        </p:nvSpPr>
        <p:spPr>
          <a:xfrm>
            <a:off x="4693644" y="869509"/>
            <a:ext cx="1836000" cy="7975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Grafik 32" descr="Deutscher Olympischer Sportbund – Wikipedia">
            <a:extLst>
              <a:ext uri="{FF2B5EF4-FFF2-40B4-BE49-F238E27FC236}">
                <a16:creationId xmlns:a16="http://schemas.microsoft.com/office/drawing/2014/main" id="{69BBF939-30D9-48DC-B2F1-1268F3C49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957" y="711301"/>
            <a:ext cx="1511374" cy="113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hteck 70">
            <a:extLst>
              <a:ext uri="{FF2B5EF4-FFF2-40B4-BE49-F238E27FC236}">
                <a16:creationId xmlns:a16="http://schemas.microsoft.com/office/drawing/2014/main" id="{A11B6857-066C-4E59-8673-4D512326B300}"/>
              </a:ext>
            </a:extLst>
          </p:cNvPr>
          <p:cNvSpPr/>
          <p:nvPr/>
        </p:nvSpPr>
        <p:spPr>
          <a:xfrm>
            <a:off x="2405775" y="3797206"/>
            <a:ext cx="1836000" cy="86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44CF589-6ADD-7A45-9413-4A0610718BFB}"/>
              </a:ext>
            </a:extLst>
          </p:cNvPr>
          <p:cNvSpPr txBox="1"/>
          <p:nvPr/>
        </p:nvSpPr>
        <p:spPr>
          <a:xfrm>
            <a:off x="2476543" y="3921381"/>
            <a:ext cx="1727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Landesverbände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DAeC</a:t>
            </a:r>
          </a:p>
        </p:txBody>
      </p:sp>
      <p:sp>
        <p:nvSpPr>
          <p:cNvPr id="30" name="Stern: 8 Zacken 29">
            <a:extLst>
              <a:ext uri="{FF2B5EF4-FFF2-40B4-BE49-F238E27FC236}">
                <a16:creationId xmlns:a16="http://schemas.microsoft.com/office/drawing/2014/main" id="{F19A0ED3-5BEC-7F4D-5CF0-10ADE1EC122F}"/>
              </a:ext>
            </a:extLst>
          </p:cNvPr>
          <p:cNvSpPr/>
          <p:nvPr/>
        </p:nvSpPr>
        <p:spPr>
          <a:xfrm>
            <a:off x="5379597" y="2222335"/>
            <a:ext cx="585718" cy="509792"/>
          </a:xfrm>
          <a:prstGeom prst="star8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rgbClr val="FF0000"/>
                </a:solidFill>
              </a:rPr>
              <a:t>SH</a:t>
            </a:r>
          </a:p>
        </p:txBody>
      </p:sp>
      <p:cxnSp>
        <p:nvCxnSpPr>
          <p:cNvPr id="43" name="Verbinder: gewinkelt 42">
            <a:extLst>
              <a:ext uri="{FF2B5EF4-FFF2-40B4-BE49-F238E27FC236}">
                <a16:creationId xmlns:a16="http://schemas.microsoft.com/office/drawing/2014/main" id="{BD6D9E47-23B5-606C-4019-9C81C2A97957}"/>
              </a:ext>
            </a:extLst>
          </p:cNvPr>
          <p:cNvCxnSpPr>
            <a:cxnSpLocks/>
            <a:stCxn id="35" idx="0"/>
            <a:endCxn id="32" idx="1"/>
          </p:cNvCxnSpPr>
          <p:nvPr/>
        </p:nvCxnSpPr>
        <p:spPr>
          <a:xfrm rot="5400000" flipH="1" flipV="1">
            <a:off x="3442950" y="1148431"/>
            <a:ext cx="1130846" cy="1370542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Verbinder: gewinkelt 49">
            <a:extLst>
              <a:ext uri="{FF2B5EF4-FFF2-40B4-BE49-F238E27FC236}">
                <a16:creationId xmlns:a16="http://schemas.microsoft.com/office/drawing/2014/main" id="{4EB654DB-7F21-C75D-6B25-728F98030F88}"/>
              </a:ext>
            </a:extLst>
          </p:cNvPr>
          <p:cNvCxnSpPr>
            <a:cxnSpLocks/>
            <a:stCxn id="71" idx="0"/>
            <a:endCxn id="35" idx="2"/>
          </p:cNvCxnSpPr>
          <p:nvPr/>
        </p:nvCxnSpPr>
        <p:spPr>
          <a:xfrm rot="16200000" flipV="1">
            <a:off x="3056399" y="3529829"/>
            <a:ext cx="534081" cy="673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Verbinder: gewinkelt 53">
            <a:extLst>
              <a:ext uri="{FF2B5EF4-FFF2-40B4-BE49-F238E27FC236}">
                <a16:creationId xmlns:a16="http://schemas.microsoft.com/office/drawing/2014/main" id="{A714D51F-6E96-13EF-16A3-1BB87A2CEF71}"/>
              </a:ext>
            </a:extLst>
          </p:cNvPr>
          <p:cNvCxnSpPr>
            <a:cxnSpLocks/>
            <a:stCxn id="40" idx="2"/>
            <a:endCxn id="35" idx="2"/>
          </p:cNvCxnSpPr>
          <p:nvPr/>
        </p:nvCxnSpPr>
        <p:spPr>
          <a:xfrm rot="5400000">
            <a:off x="5578658" y="970734"/>
            <a:ext cx="36835" cy="4547946"/>
          </a:xfrm>
          <a:prstGeom prst="bentConnector3">
            <a:avLst>
              <a:gd name="adj1" fmla="val 720605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r Verbinder 63">
            <a:extLst>
              <a:ext uri="{FF2B5EF4-FFF2-40B4-BE49-F238E27FC236}">
                <a16:creationId xmlns:a16="http://schemas.microsoft.com/office/drawing/2014/main" id="{F3BC084B-A401-A9E5-B52E-4D588E39D98D}"/>
              </a:ext>
            </a:extLst>
          </p:cNvPr>
          <p:cNvCxnSpPr>
            <a:cxnSpLocks/>
            <a:stCxn id="40" idx="1"/>
            <a:endCxn id="45" idx="6"/>
          </p:cNvCxnSpPr>
          <p:nvPr/>
        </p:nvCxnSpPr>
        <p:spPr>
          <a:xfrm flipH="1">
            <a:off x="5879867" y="2794290"/>
            <a:ext cx="1073181" cy="5535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5605B7D5-D413-2C46-D3FB-64D40047CA52}"/>
              </a:ext>
            </a:extLst>
          </p:cNvPr>
          <p:cNvGrpSpPr/>
          <p:nvPr/>
        </p:nvGrpSpPr>
        <p:grpSpPr>
          <a:xfrm>
            <a:off x="6935349" y="841124"/>
            <a:ext cx="1836000" cy="825924"/>
            <a:chOff x="8233209" y="860788"/>
            <a:chExt cx="1836000" cy="864000"/>
          </a:xfrm>
        </p:grpSpPr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F638BB76-FF57-D978-B0D9-C2A0B537E60D}"/>
                </a:ext>
              </a:extLst>
            </p:cNvPr>
            <p:cNvSpPr/>
            <p:nvPr/>
          </p:nvSpPr>
          <p:spPr>
            <a:xfrm>
              <a:off x="8233209" y="860788"/>
              <a:ext cx="1836000" cy="864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 ISC </a:t>
              </a:r>
            </a:p>
          </p:txBody>
        </p:sp>
        <p:pic>
          <p:nvPicPr>
            <p:cNvPr id="73" name="Grafik 72">
              <a:extLst>
                <a:ext uri="{FF2B5EF4-FFF2-40B4-BE49-F238E27FC236}">
                  <a16:creationId xmlns:a16="http://schemas.microsoft.com/office/drawing/2014/main" id="{AD4FBE3A-B05A-FA17-0E73-248B94407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98634" y="895867"/>
              <a:ext cx="580825" cy="792503"/>
            </a:xfrm>
            <a:prstGeom prst="rect">
              <a:avLst/>
            </a:prstGeom>
          </p:spPr>
        </p:pic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4D00A31D-4F8C-D6D9-36A9-8E28184719EC}"/>
              </a:ext>
            </a:extLst>
          </p:cNvPr>
          <p:cNvGrpSpPr/>
          <p:nvPr/>
        </p:nvGrpSpPr>
        <p:grpSpPr>
          <a:xfrm>
            <a:off x="1886168" y="4244546"/>
            <a:ext cx="518934" cy="1185965"/>
            <a:chOff x="1886168" y="4244546"/>
            <a:chExt cx="518934" cy="1185965"/>
          </a:xfrm>
        </p:grpSpPr>
        <p:cxnSp>
          <p:nvCxnSpPr>
            <p:cNvPr id="83" name="Verbinder: gewinkelt 82">
              <a:extLst>
                <a:ext uri="{FF2B5EF4-FFF2-40B4-BE49-F238E27FC236}">
                  <a16:creationId xmlns:a16="http://schemas.microsoft.com/office/drawing/2014/main" id="{5E2A1768-742D-05FB-49A5-0F6B760A4AF2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562485" y="4568229"/>
              <a:ext cx="1166300" cy="518934"/>
            </a:xfrm>
            <a:prstGeom prst="bentConnector3">
              <a:avLst>
                <a:gd name="adj1" fmla="val 99739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Verbinder: gewinkelt 85">
              <a:extLst>
                <a:ext uri="{FF2B5EF4-FFF2-40B4-BE49-F238E27FC236}">
                  <a16:creationId xmlns:a16="http://schemas.microsoft.com/office/drawing/2014/main" id="{3B7A8161-384E-D527-C27A-A8EB848C825B}"/>
                </a:ext>
              </a:extLst>
            </p:cNvPr>
            <p:cNvCxnSpPr>
              <a:cxnSpLocks/>
              <a:stCxn id="44" idx="1"/>
            </p:cNvCxnSpPr>
            <p:nvPr/>
          </p:nvCxnSpPr>
          <p:spPr>
            <a:xfrm rot="10800000" flipV="1">
              <a:off x="1886168" y="5430510"/>
              <a:ext cx="499140" cy="1"/>
            </a:xfrm>
            <a:prstGeom prst="bentConnector3">
              <a:avLst>
                <a:gd name="adj1" fmla="val 50000"/>
              </a:avLst>
            </a:prstGeom>
            <a:ln w="1905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9A9FA982-37E2-9996-C853-AC3D1F001F13}"/>
              </a:ext>
            </a:extLst>
          </p:cNvPr>
          <p:cNvGrpSpPr/>
          <p:nvPr/>
        </p:nvGrpSpPr>
        <p:grpSpPr>
          <a:xfrm flipH="1">
            <a:off x="8780130" y="2794290"/>
            <a:ext cx="518934" cy="2622101"/>
            <a:chOff x="1886168" y="4244546"/>
            <a:chExt cx="518934" cy="1166301"/>
          </a:xfrm>
        </p:grpSpPr>
        <p:cxnSp>
          <p:nvCxnSpPr>
            <p:cNvPr id="91" name="Verbinder: gewinkelt 90">
              <a:extLst>
                <a:ext uri="{FF2B5EF4-FFF2-40B4-BE49-F238E27FC236}">
                  <a16:creationId xmlns:a16="http://schemas.microsoft.com/office/drawing/2014/main" id="{4B96EAA8-70AE-1106-4730-08CB2A60A5D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562485" y="4568229"/>
              <a:ext cx="1166300" cy="518934"/>
            </a:xfrm>
            <a:prstGeom prst="bentConnector3">
              <a:avLst>
                <a:gd name="adj1" fmla="val 99739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Verbinder: gewinkelt 91">
              <a:extLst>
                <a:ext uri="{FF2B5EF4-FFF2-40B4-BE49-F238E27FC236}">
                  <a16:creationId xmlns:a16="http://schemas.microsoft.com/office/drawing/2014/main" id="{FAEF8E34-7303-2F8E-96DF-87B2B8B3B0A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886168" y="5410846"/>
              <a:ext cx="499140" cy="1"/>
            </a:xfrm>
            <a:prstGeom prst="bentConnector3">
              <a:avLst>
                <a:gd name="adj1" fmla="val 50000"/>
              </a:avLst>
            </a:prstGeom>
            <a:ln w="1905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6" name="Verbinder: gewinkelt 95">
            <a:extLst>
              <a:ext uri="{FF2B5EF4-FFF2-40B4-BE49-F238E27FC236}">
                <a16:creationId xmlns:a16="http://schemas.microsoft.com/office/drawing/2014/main" id="{E2B1C4EF-A4D6-9E48-E7E4-ABEAA6168ACB}"/>
              </a:ext>
            </a:extLst>
          </p:cNvPr>
          <p:cNvCxnSpPr>
            <a:cxnSpLocks/>
            <a:stCxn id="35" idx="0"/>
            <a:endCxn id="76" idx="2"/>
          </p:cNvCxnSpPr>
          <p:nvPr/>
        </p:nvCxnSpPr>
        <p:spPr>
          <a:xfrm rot="5400000" flipH="1" flipV="1">
            <a:off x="5222187" y="-232036"/>
            <a:ext cx="732077" cy="4530247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enkblase: wolkenförmig 3">
            <a:extLst>
              <a:ext uri="{FF2B5EF4-FFF2-40B4-BE49-F238E27FC236}">
                <a16:creationId xmlns:a16="http://schemas.microsoft.com/office/drawing/2014/main" id="{FBAF0645-0E37-8F69-3D2F-E5771FBD6D87}"/>
              </a:ext>
            </a:extLst>
          </p:cNvPr>
          <p:cNvSpPr/>
          <p:nvPr/>
        </p:nvSpPr>
        <p:spPr>
          <a:xfrm>
            <a:off x="9498563" y="615820"/>
            <a:ext cx="2388637" cy="1362270"/>
          </a:xfrm>
          <a:prstGeom prst="cloudCallout">
            <a:avLst>
              <a:gd name="adj1" fmla="val -74739"/>
              <a:gd name="adj2" fmla="val 76884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BMI-Mittel</a:t>
            </a:r>
          </a:p>
        </p:txBody>
      </p:sp>
      <p:sp>
        <p:nvSpPr>
          <p:cNvPr id="5" name="Multiplikationszeichen 4">
            <a:extLst>
              <a:ext uri="{FF2B5EF4-FFF2-40B4-BE49-F238E27FC236}">
                <a16:creationId xmlns:a16="http://schemas.microsoft.com/office/drawing/2014/main" id="{1FB54EEB-4A87-45E2-ABAB-07797739E1C6}"/>
              </a:ext>
            </a:extLst>
          </p:cNvPr>
          <p:cNvSpPr/>
          <p:nvPr/>
        </p:nvSpPr>
        <p:spPr>
          <a:xfrm>
            <a:off x="9341260" y="-73896"/>
            <a:ext cx="2708159" cy="2741701"/>
          </a:xfrm>
          <a:prstGeom prst="mathMultiply">
            <a:avLst>
              <a:gd name="adj1" fmla="val 9234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enkblase: wolkenförmig 5">
            <a:extLst>
              <a:ext uri="{FF2B5EF4-FFF2-40B4-BE49-F238E27FC236}">
                <a16:creationId xmlns:a16="http://schemas.microsoft.com/office/drawing/2014/main" id="{5EBD8B37-7A46-AA4D-46F3-54F5C3F3B109}"/>
              </a:ext>
            </a:extLst>
          </p:cNvPr>
          <p:cNvSpPr/>
          <p:nvPr/>
        </p:nvSpPr>
        <p:spPr>
          <a:xfrm>
            <a:off x="355533" y="2933206"/>
            <a:ext cx="1845454" cy="864000"/>
          </a:xfrm>
          <a:prstGeom prst="cloudCallout">
            <a:avLst>
              <a:gd name="adj1" fmla="val 63389"/>
              <a:gd name="adj2" fmla="val 7118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LSB-Mittel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0E92C7FD-B8DF-CE9C-B673-3BCDBA91B52E}"/>
              </a:ext>
            </a:extLst>
          </p:cNvPr>
          <p:cNvSpPr/>
          <p:nvPr/>
        </p:nvSpPr>
        <p:spPr>
          <a:xfrm>
            <a:off x="355533" y="496135"/>
            <a:ext cx="2630263" cy="5120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 12/2021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57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960</Words>
  <Application>Microsoft Office PowerPoint</Application>
  <PresentationFormat>Breitbild</PresentationFormat>
  <Paragraphs>191</Paragraphs>
  <Slides>19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Office</vt:lpstr>
      <vt:lpstr>1_Office</vt:lpstr>
      <vt:lpstr>30 Jahre DFV: Ein Rückblick Quo vadis DFV: Unsere Strategie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30 Jahre DFV: Ein Rückblick Quo vadis DFV: Unsere Strategie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 können DFV/BKF und was nicht?</dc:title>
  <dc:creator>Henning Stumpp</dc:creator>
  <cp:lastModifiedBy>Henning Stumpp DWG</cp:lastModifiedBy>
  <cp:revision>110</cp:revision>
  <dcterms:created xsi:type="dcterms:W3CDTF">2020-05-12T13:32:41Z</dcterms:created>
  <dcterms:modified xsi:type="dcterms:W3CDTF">2022-11-05T16:44:31Z</dcterms:modified>
</cp:coreProperties>
</file>