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ppt/charts/chart5.xml" ContentType="application/vnd.openxmlformats-officedocument.drawingml.chart+xml"/>
  <Override PartName="/ppt/theme/themeOverride5.xml" ContentType="application/vnd.openxmlformats-officedocument.themeOverride+xml"/>
  <Override PartName="/ppt/charts/chart6.xml" ContentType="application/vnd.openxmlformats-officedocument.drawingml.chart+xml"/>
  <Override PartName="/ppt/theme/themeOverride6.xml" ContentType="application/vnd.openxmlformats-officedocument.themeOverride+xml"/>
  <Override PartName="/ppt/charts/chart7.xml" ContentType="application/vnd.openxmlformats-officedocument.drawingml.chart+xml"/>
  <Override PartName="/ppt/theme/themeOverride7.xml" ContentType="application/vnd.openxmlformats-officedocument.themeOverride+xml"/>
  <Override PartName="/ppt/charts/chart8.xml" ContentType="application/vnd.openxmlformats-officedocument.drawingml.chart+xml"/>
  <Override PartName="/ppt/theme/themeOverride8.xml" ContentType="application/vnd.openxmlformats-officedocument.themeOverride+xml"/>
  <Override PartName="/ppt/charts/chart9.xml" ContentType="application/vnd.openxmlformats-officedocument.drawingml.chart+xml"/>
  <Override PartName="/ppt/theme/themeOverride9.xml" ContentType="application/vnd.openxmlformats-officedocument.themeOverride+xml"/>
  <Override PartName="/ppt/charts/chart10.xml" ContentType="application/vnd.openxmlformats-officedocument.drawingml.chart+xml"/>
  <Override PartName="/ppt/theme/themeOverride10.xml" ContentType="application/vnd.openxmlformats-officedocument.themeOverride+xml"/>
  <Override PartName="/ppt/charts/chart11.xml" ContentType="application/vnd.openxmlformats-officedocument.drawingml.chart+xml"/>
  <Override PartName="/ppt/theme/themeOverride11.xml" ContentType="application/vnd.openxmlformats-officedocument.themeOverride+xml"/>
  <Override PartName="/ppt/charts/chart12.xml" ContentType="application/vnd.openxmlformats-officedocument.drawingml.chart+xml"/>
  <Override PartName="/ppt/theme/themeOverride12.xml" ContentType="application/vnd.openxmlformats-officedocument.themeOverride+xml"/>
  <Override PartName="/ppt/charts/chart13.xml" ContentType="application/vnd.openxmlformats-officedocument.drawingml.chart+xml"/>
  <Override PartName="/ppt/theme/themeOverride13.xml" ContentType="application/vnd.openxmlformats-officedocument.themeOverride+xml"/>
  <Override PartName="/ppt/charts/chart14.xml" ContentType="application/vnd.openxmlformats-officedocument.drawingml.chart+xml"/>
  <Override PartName="/ppt/theme/themeOverride14.xml" ContentType="application/vnd.openxmlformats-officedocument.themeOverride+xml"/>
  <Override PartName="/ppt/charts/chart15.xml" ContentType="application/vnd.openxmlformats-officedocument.drawingml.chart+xml"/>
  <Override PartName="/ppt/theme/themeOverride15.xml" ContentType="application/vnd.openxmlformats-officedocument.themeOverride+xml"/>
  <Override PartName="/ppt/charts/chart16.xml" ContentType="application/vnd.openxmlformats-officedocument.drawingml.chart+xml"/>
  <Override PartName="/ppt/theme/themeOverride16.xml" ContentType="application/vnd.openxmlformats-officedocument.themeOverride+xml"/>
  <Override PartName="/ppt/charts/chart17.xml" ContentType="application/vnd.openxmlformats-officedocument.drawingml.chart+xml"/>
  <Override PartName="/ppt/theme/themeOverride17.xml" ContentType="application/vnd.openxmlformats-officedocument.themeOverride+xml"/>
  <Override PartName="/ppt/charts/chart18.xml" ContentType="application/vnd.openxmlformats-officedocument.drawingml.chart+xml"/>
  <Override PartName="/ppt/theme/themeOverride18.xml" ContentType="application/vnd.openxmlformats-officedocument.themeOverride+xml"/>
  <Override PartName="/ppt/charts/chart19.xml" ContentType="application/vnd.openxmlformats-officedocument.drawingml.chart+xml"/>
  <Override PartName="/ppt/theme/themeOverride19.xml" ContentType="application/vnd.openxmlformats-officedocument.themeOverride+xml"/>
  <Override PartName="/ppt/charts/chart20.xml" ContentType="application/vnd.openxmlformats-officedocument.drawingml.chart+xml"/>
  <Override PartName="/ppt/theme/themeOverride20.xml" ContentType="application/vnd.openxmlformats-officedocument.themeOverride+xml"/>
  <Override PartName="/ppt/charts/chart21.xml" ContentType="application/vnd.openxmlformats-officedocument.drawingml.chart+xml"/>
  <Override PartName="/ppt/theme/themeOverride21.xml" ContentType="application/vnd.openxmlformats-officedocument.themeOverride+xml"/>
  <Override PartName="/ppt/charts/chart22.xml" ContentType="application/vnd.openxmlformats-officedocument.drawingml.chart+xml"/>
  <Override PartName="/ppt/theme/themeOverride22.xml" ContentType="application/vnd.openxmlformats-officedocument.themeOverride+xml"/>
  <Override PartName="/ppt/charts/chart23.xml" ContentType="application/vnd.openxmlformats-officedocument.drawingml.chart+xml"/>
  <Override PartName="/ppt/theme/themeOverride23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6" r:id="rId2"/>
    <p:sldId id="305" r:id="rId3"/>
    <p:sldId id="405" r:id="rId4"/>
    <p:sldId id="417" r:id="rId5"/>
    <p:sldId id="427" r:id="rId6"/>
    <p:sldId id="418" r:id="rId7"/>
    <p:sldId id="419" r:id="rId8"/>
    <p:sldId id="420" r:id="rId9"/>
    <p:sldId id="421" r:id="rId10"/>
    <p:sldId id="422" r:id="rId11"/>
    <p:sldId id="423" r:id="rId12"/>
    <p:sldId id="424" r:id="rId13"/>
    <p:sldId id="425" r:id="rId14"/>
    <p:sldId id="426" r:id="rId15"/>
  </p:sldIdLst>
  <p:sldSz cx="9144000" cy="6858000" type="screen4x3"/>
  <p:notesSz cx="6858000" cy="9144000"/>
  <p:defaultTextStyle>
    <a:defPPr>
      <a:defRPr lang="de-DE"/>
    </a:defPPr>
    <a:lvl1pPr algn="l" rtl="0" eaLnBrk="0" fontAlgn="base" hangingPunct="0">
      <a:spcBef>
        <a:spcPct val="0"/>
      </a:spcBef>
      <a:spcAft>
        <a:spcPct val="0"/>
      </a:spcAft>
      <a:defRPr sz="9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9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9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9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9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9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9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9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9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08C"/>
    <a:srgbClr val="DDDDDD"/>
    <a:srgbClr val="5F5F5F"/>
    <a:srgbClr val="D2E6DF"/>
    <a:srgbClr val="A9CFC1"/>
    <a:srgbClr val="808080"/>
    <a:srgbClr val="969696"/>
    <a:srgbClr val="EEEEE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002" autoAdjust="0"/>
    <p:restoredTop sz="94660" autoAdjust="0"/>
  </p:normalViewPr>
  <p:slideViewPr>
    <p:cSldViewPr snapToObjects="1">
      <p:cViewPr>
        <p:scale>
          <a:sx n="82" d="100"/>
          <a:sy n="82" d="100"/>
        </p:scale>
        <p:origin x="-2052" y="-756"/>
      </p:cViewPr>
      <p:guideLst>
        <p:guide orient="horz" pos="2160"/>
        <p:guide pos="5328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  <p:sld r:id="rId7" collapse="1"/>
      <p:sld r:id="rId8" collapse="1"/>
      <p:sld r:id="rId9" collapse="1"/>
      <p:sld r:id="rId10" collapse="1"/>
      <p:sld r:id="rId11" collapse="1"/>
      <p:sld r:id="rId12" collapse="1"/>
      <p:sld r:id="rId13" collapse="1"/>
      <p:sld r:id="rId14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2538"/>
    </p:cViewPr>
  </p:sorterViewPr>
  <p:notesViewPr>
    <p:cSldViewPr snapToObjects="1">
      <p:cViewPr varScale="1">
        <p:scale>
          <a:sx n="61" d="100"/>
          <a:sy n="61" d="100"/>
        </p:scale>
        <p:origin x="-1698" y="-5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_rels/viewProps.xml.rels><?xml version="1.0" encoding="UTF-8" standalone="yes"?>
<Relationships xmlns="http://schemas.openxmlformats.org/package/2006/relationships"><Relationship Id="rId8" Type="http://schemas.openxmlformats.org/officeDocument/2006/relationships/slide" Target="slides/slide8.xml"/><Relationship Id="rId13" Type="http://schemas.openxmlformats.org/officeDocument/2006/relationships/slide" Target="slides/slide13.xml"/><Relationship Id="rId3" Type="http://schemas.openxmlformats.org/officeDocument/2006/relationships/slide" Target="slides/slide3.xml"/><Relationship Id="rId7" Type="http://schemas.openxmlformats.org/officeDocument/2006/relationships/slide" Target="slides/slide7.xml"/><Relationship Id="rId12" Type="http://schemas.openxmlformats.org/officeDocument/2006/relationships/slide" Target="slides/slide12.xml"/><Relationship Id="rId2" Type="http://schemas.openxmlformats.org/officeDocument/2006/relationships/slide" Target="slides/slide2.xml"/><Relationship Id="rId1" Type="http://schemas.openxmlformats.org/officeDocument/2006/relationships/slide" Target="slides/slide1.xml"/><Relationship Id="rId6" Type="http://schemas.openxmlformats.org/officeDocument/2006/relationships/slide" Target="slides/slide6.xml"/><Relationship Id="rId11" Type="http://schemas.openxmlformats.org/officeDocument/2006/relationships/slide" Target="slides/slide11.xml"/><Relationship Id="rId5" Type="http://schemas.openxmlformats.org/officeDocument/2006/relationships/slide" Target="slides/slide5.xml"/><Relationship Id="rId10" Type="http://schemas.openxmlformats.org/officeDocument/2006/relationships/slide" Target="slides/slide10.xml"/><Relationship Id="rId4" Type="http://schemas.openxmlformats.org/officeDocument/2006/relationships/slide" Target="slides/slide4.xml"/><Relationship Id="rId9" Type="http://schemas.openxmlformats.org/officeDocument/2006/relationships/slide" Target="slides/slide9.xml"/><Relationship Id="rId14" Type="http://schemas.openxmlformats.org/officeDocument/2006/relationships/slide" Target="slides/slide14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D:\E_Dat_16.03.2015\DFV_Henning_Umfrage_2014\Auswertung_Mitgliederbefragung\Abbildungen.xls" TargetMode="External"/><Relationship Id="rId1" Type="http://schemas.openxmlformats.org/officeDocument/2006/relationships/themeOverride" Target="../theme/themeOverride1.xml"/></Relationships>
</file>

<file path=ppt/charts/_rels/chart10.xml.rels><?xml version="1.0" encoding="UTF-8" standalone="yes"?>
<Relationships xmlns="http://schemas.openxmlformats.org/package/2006/relationships"><Relationship Id="rId2" Type="http://schemas.openxmlformats.org/officeDocument/2006/relationships/oleObject" Target="file:///D:\E_Dat_06.01.2015\DFV_Henning_Umfrage_2014\Graphiken_Merkmale_zum_Verband.xls" TargetMode="External"/><Relationship Id="rId1" Type="http://schemas.openxmlformats.org/officeDocument/2006/relationships/themeOverride" Target="../theme/themeOverride10.xml"/></Relationships>
</file>

<file path=ppt/charts/_rels/chart11.xml.rels><?xml version="1.0" encoding="UTF-8" standalone="yes"?>
<Relationships xmlns="http://schemas.openxmlformats.org/package/2006/relationships"><Relationship Id="rId2" Type="http://schemas.openxmlformats.org/officeDocument/2006/relationships/oleObject" Target="file:///D:\E_Dat_16.03.2015\DFV_Henning_Umfrage_2014\Auswertung_Mitgliederbefragung\Abbildungen.xls" TargetMode="External"/><Relationship Id="rId1" Type="http://schemas.openxmlformats.org/officeDocument/2006/relationships/themeOverride" Target="../theme/themeOverride11.xml"/></Relationships>
</file>

<file path=ppt/charts/_rels/chart12.xml.rels><?xml version="1.0" encoding="UTF-8" standalone="yes"?>
<Relationships xmlns="http://schemas.openxmlformats.org/package/2006/relationships"><Relationship Id="rId2" Type="http://schemas.openxmlformats.org/officeDocument/2006/relationships/oleObject" Target="file:///D:\E_Dat_06.01.2015\DFV_Henning_Umfrage_2014\Graphiken_Merkmale_zum_Verband.xls" TargetMode="External"/><Relationship Id="rId1" Type="http://schemas.openxmlformats.org/officeDocument/2006/relationships/themeOverride" Target="../theme/themeOverride12.xml"/></Relationships>
</file>

<file path=ppt/charts/_rels/chart13.xml.rels><?xml version="1.0" encoding="UTF-8" standalone="yes"?>
<Relationships xmlns="http://schemas.openxmlformats.org/package/2006/relationships"><Relationship Id="rId2" Type="http://schemas.openxmlformats.org/officeDocument/2006/relationships/oleObject" Target="file:///D:\E_Dat_16.03.2015\DFV_Henning_Umfrage_2014\Auswertung_Mitgliederbefragung\Abbildungen.xls" TargetMode="External"/><Relationship Id="rId1" Type="http://schemas.openxmlformats.org/officeDocument/2006/relationships/themeOverride" Target="../theme/themeOverride13.xml"/></Relationships>
</file>

<file path=ppt/charts/_rels/chart14.xml.rels><?xml version="1.0" encoding="UTF-8" standalone="yes"?>
<Relationships xmlns="http://schemas.openxmlformats.org/package/2006/relationships"><Relationship Id="rId2" Type="http://schemas.openxmlformats.org/officeDocument/2006/relationships/oleObject" Target="file:///D:\E_Dat_06.01.2015\DFV_Henning_Umfrage_2014\Graphiken_Merkmale_zum_Verband.xls" TargetMode="External"/><Relationship Id="rId1" Type="http://schemas.openxmlformats.org/officeDocument/2006/relationships/themeOverride" Target="../theme/themeOverride14.xml"/></Relationships>
</file>

<file path=ppt/charts/_rels/chart15.xml.rels><?xml version="1.0" encoding="UTF-8" standalone="yes"?>
<Relationships xmlns="http://schemas.openxmlformats.org/package/2006/relationships"><Relationship Id="rId2" Type="http://schemas.openxmlformats.org/officeDocument/2006/relationships/oleObject" Target="file:///D:\E_Dat_16.03.2015\DFV_Henning_Umfrage_2014\Auswertung_Mitgliederbefragung\Abbildungen.xls" TargetMode="External"/><Relationship Id="rId1" Type="http://schemas.openxmlformats.org/officeDocument/2006/relationships/themeOverride" Target="../theme/themeOverride15.xml"/></Relationships>
</file>

<file path=ppt/charts/_rels/chart16.xml.rels><?xml version="1.0" encoding="UTF-8" standalone="yes"?>
<Relationships xmlns="http://schemas.openxmlformats.org/package/2006/relationships"><Relationship Id="rId2" Type="http://schemas.openxmlformats.org/officeDocument/2006/relationships/oleObject" Target="file:///D:\E_Dat_06.01.2015\DFV_Henning_Umfrage_2014\Graphiken_Merkmale_zum_Verband.xls" TargetMode="External"/><Relationship Id="rId1" Type="http://schemas.openxmlformats.org/officeDocument/2006/relationships/themeOverride" Target="../theme/themeOverride16.xml"/></Relationships>
</file>

<file path=ppt/charts/_rels/chart17.xml.rels><?xml version="1.0" encoding="UTF-8" standalone="yes"?>
<Relationships xmlns="http://schemas.openxmlformats.org/package/2006/relationships"><Relationship Id="rId2" Type="http://schemas.openxmlformats.org/officeDocument/2006/relationships/oleObject" Target="file:///D:\E_Dat_06.01.2015\DFV_Henning_Umfrage_2014\Graphiken_Merkmale_zum_Verband.xls" TargetMode="External"/><Relationship Id="rId1" Type="http://schemas.openxmlformats.org/officeDocument/2006/relationships/themeOverride" Target="../theme/themeOverride17.xml"/></Relationships>
</file>

<file path=ppt/charts/_rels/chart18.xml.rels><?xml version="1.0" encoding="UTF-8" standalone="yes"?>
<Relationships xmlns="http://schemas.openxmlformats.org/package/2006/relationships"><Relationship Id="rId2" Type="http://schemas.openxmlformats.org/officeDocument/2006/relationships/oleObject" Target="file:///D:\E_Dat_16.03.2015\DFV_Henning_Umfrage_2014\Auswertung_Mitgliederbefragung\Abbildungen.xls" TargetMode="External"/><Relationship Id="rId1" Type="http://schemas.openxmlformats.org/officeDocument/2006/relationships/themeOverride" Target="../theme/themeOverride18.xml"/></Relationships>
</file>

<file path=ppt/charts/_rels/chart19.xml.rels><?xml version="1.0" encoding="UTF-8" standalone="yes"?>
<Relationships xmlns="http://schemas.openxmlformats.org/package/2006/relationships"><Relationship Id="rId2" Type="http://schemas.openxmlformats.org/officeDocument/2006/relationships/oleObject" Target="file:///D:\E_Dat_06.01.2015\DFV_Henning_Umfrage_2014\Graphiken_Merkmale_zum_Verband.xls" TargetMode="External"/><Relationship Id="rId1" Type="http://schemas.openxmlformats.org/officeDocument/2006/relationships/themeOverride" Target="../theme/themeOverride19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file:///D:\E_Dat_06.01.2015\DFV_Henning_Umfrage_2014\Graphiken_Merkmale_zum_Verband.xls" TargetMode="External"/><Relationship Id="rId1" Type="http://schemas.openxmlformats.org/officeDocument/2006/relationships/themeOverride" Target="../theme/themeOverride2.xml"/></Relationships>
</file>

<file path=ppt/charts/_rels/chart20.xml.rels><?xml version="1.0" encoding="UTF-8" standalone="yes"?>
<Relationships xmlns="http://schemas.openxmlformats.org/package/2006/relationships"><Relationship Id="rId2" Type="http://schemas.openxmlformats.org/officeDocument/2006/relationships/oleObject" Target="file:///D:\E_Dat_06.01.2015\DFV_Henning_Umfrage_2014\Graphiken_Merkmale_zum_Verband.xls" TargetMode="External"/><Relationship Id="rId1" Type="http://schemas.openxmlformats.org/officeDocument/2006/relationships/themeOverride" Target="../theme/themeOverride20.xml"/></Relationships>
</file>

<file path=ppt/charts/_rels/chart21.xml.rels><?xml version="1.0" encoding="UTF-8" standalone="yes"?>
<Relationships xmlns="http://schemas.openxmlformats.org/package/2006/relationships"><Relationship Id="rId2" Type="http://schemas.openxmlformats.org/officeDocument/2006/relationships/oleObject" Target="file:///D:\E_Dat_16.03.2015\DFV_Henning_Umfrage_2014\Auswertung_Mitgliederbefragung\Abbildungen.xls" TargetMode="External"/><Relationship Id="rId1" Type="http://schemas.openxmlformats.org/officeDocument/2006/relationships/themeOverride" Target="../theme/themeOverride21.xml"/></Relationships>
</file>

<file path=ppt/charts/_rels/chart22.xml.rels><?xml version="1.0" encoding="UTF-8" standalone="yes"?>
<Relationships xmlns="http://schemas.openxmlformats.org/package/2006/relationships"><Relationship Id="rId2" Type="http://schemas.openxmlformats.org/officeDocument/2006/relationships/oleObject" Target="file:///D:\E_Dat_06.01.2015\DFV_Henning_Umfrage_2014\Graphiken_Merkmale_zum_Verband.xls" TargetMode="External"/><Relationship Id="rId1" Type="http://schemas.openxmlformats.org/officeDocument/2006/relationships/themeOverride" Target="../theme/themeOverride22.xml"/></Relationships>
</file>

<file path=ppt/charts/_rels/chart23.xml.rels><?xml version="1.0" encoding="UTF-8" standalone="yes"?>
<Relationships xmlns="http://schemas.openxmlformats.org/package/2006/relationships"><Relationship Id="rId2" Type="http://schemas.openxmlformats.org/officeDocument/2006/relationships/oleObject" Target="file:///D:\E_Dat_16.03.2015\DFV_Henning_Umfrage_2014\Auswertung_Mitgliederbefragung\Abbildungen.xls" TargetMode="External"/><Relationship Id="rId1" Type="http://schemas.openxmlformats.org/officeDocument/2006/relationships/themeOverride" Target="../theme/themeOverride23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file:///D:\E_Dat_16.03.2015\DFV_Henning_Umfrage_2014\Auswertung_Mitgliederbefragung\Abbildungen.xls" TargetMode="External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oleObject" Target="file:///D:\E_Dat_06.01.2015\DFV_Henning_Umfrage_2014\Graphiken_Merkmale_zum_Verband.xls" TargetMode="External"/><Relationship Id="rId1" Type="http://schemas.openxmlformats.org/officeDocument/2006/relationships/themeOverride" Target="../theme/themeOverride4.xm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oleObject" Target="file:///D:\E_Dat_16.03.2015\DFV_Henning_Umfrage_2014\Auswertung_Mitgliederbefragung\Abbildungen.xls" TargetMode="External"/><Relationship Id="rId1" Type="http://schemas.openxmlformats.org/officeDocument/2006/relationships/themeOverride" Target="../theme/themeOverride5.xml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oleObject" Target="file:///D:\E_Dat_06.01.2015\DFV_Henning_Umfrage_2014\Graphiken_Merkmale_zum_Verband.xls" TargetMode="External"/><Relationship Id="rId1" Type="http://schemas.openxmlformats.org/officeDocument/2006/relationships/themeOverride" Target="../theme/themeOverride6.xml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oleObject" Target="file:///D:\E_Dat_16.03.2015\DFV_Henning_Umfrage_2014\Auswertung_Mitgliederbefragung\Abbildungen.xls" TargetMode="External"/><Relationship Id="rId1" Type="http://schemas.openxmlformats.org/officeDocument/2006/relationships/themeOverride" Target="../theme/themeOverride7.xml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oleObject" Target="file:///D:\E_Dat_06.01.2015\DFV_Henning_Umfrage_2014\Graphiken_Merkmale_zum_Verband.xls" TargetMode="External"/><Relationship Id="rId1" Type="http://schemas.openxmlformats.org/officeDocument/2006/relationships/themeOverride" Target="../theme/themeOverride8.xml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oleObject" Target="file:///D:\E_Dat_16.03.2015\DFV_Henning_Umfrage_2014\Auswertung_Mitgliederbefragung\Abbildungen.xls" TargetMode="External"/><Relationship Id="rId1" Type="http://schemas.openxmlformats.org/officeDocument/2006/relationships/themeOverride" Target="../theme/themeOverrid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dPt>
            <c:idx val="0"/>
            <c:invertIfNegative val="0"/>
            <c:bubble3D val="0"/>
            <c:spPr>
              <a:solidFill>
                <a:srgbClr val="00708C"/>
              </a:solidFill>
            </c:spPr>
          </c:dPt>
          <c:dPt>
            <c:idx val="1"/>
            <c:invertIfNegative val="0"/>
            <c:bubble3D val="0"/>
            <c:spPr>
              <a:solidFill>
                <a:srgbClr val="00708C"/>
              </a:solidFill>
            </c:spPr>
          </c:dPt>
          <c:dLbls>
            <c:dLbl>
              <c:idx val="0"/>
              <c:layout>
                <c:manualLayout>
                  <c:x val="9.0934932833453743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 baseline="0"/>
                </a:pPr>
                <a:endParaRPr lang="de-D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Geschlecht!$B$6:$B$7</c:f>
              <c:strCache>
                <c:ptCount val="2"/>
                <c:pt idx="0">
                  <c:v>Männlich</c:v>
                </c:pt>
                <c:pt idx="1">
                  <c:v>Weiblich</c:v>
                </c:pt>
              </c:strCache>
            </c:strRef>
          </c:cat>
          <c:val>
            <c:numRef>
              <c:f>Geschlecht!$C$6:$C$7</c:f>
              <c:numCache>
                <c:formatCode>0.0%</c:formatCode>
                <c:ptCount val="2"/>
                <c:pt idx="0">
                  <c:v>0.78</c:v>
                </c:pt>
                <c:pt idx="1">
                  <c:v>0.22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1562240"/>
        <c:axId val="47886720"/>
      </c:barChart>
      <c:catAx>
        <c:axId val="8156224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 baseline="0"/>
            </a:pPr>
            <a:endParaRPr lang="de-DE"/>
          </a:p>
        </c:txPr>
        <c:crossAx val="47886720"/>
        <c:crosses val="autoZero"/>
        <c:auto val="1"/>
        <c:lblAlgn val="ctr"/>
        <c:lblOffset val="100"/>
        <c:noMultiLvlLbl val="0"/>
      </c:catAx>
      <c:valAx>
        <c:axId val="47886720"/>
        <c:scaling>
          <c:orientation val="minMax"/>
          <c:max val="1"/>
        </c:scaling>
        <c:delete val="0"/>
        <c:axPos val="l"/>
        <c:majorGridlines/>
        <c:numFmt formatCode="0.0%" sourceLinked="1"/>
        <c:majorTickMark val="out"/>
        <c:minorTickMark val="none"/>
        <c:tickLblPos val="nextTo"/>
        <c:txPr>
          <a:bodyPr/>
          <a:lstStyle/>
          <a:p>
            <a:pPr>
              <a:defRPr sz="1400" baseline="0"/>
            </a:pPr>
            <a:endParaRPr lang="de-DE"/>
          </a:p>
        </c:txPr>
        <c:crossAx val="81562240"/>
        <c:crosses val="autoZero"/>
        <c:crossBetween val="between"/>
        <c:majorUnit val="0.2"/>
      </c:valAx>
    </c:plotArea>
    <c:plotVisOnly val="1"/>
    <c:dispBlanksAs val="gap"/>
    <c:showDLblsOverMax val="0"/>
  </c:chart>
  <c:spPr>
    <a:ln>
      <a:noFill/>
    </a:ln>
  </c:spPr>
  <c:externalData r:id="rId2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col"/>
        <c:grouping val="cluster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4979712"/>
        <c:axId val="45667072"/>
      </c:barChart>
      <c:catAx>
        <c:axId val="8497971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 baseline="0"/>
            </a:pPr>
            <a:endParaRPr lang="de-DE"/>
          </a:p>
        </c:txPr>
        <c:crossAx val="45667072"/>
        <c:crosses val="autoZero"/>
        <c:auto val="1"/>
        <c:lblAlgn val="ctr"/>
        <c:lblOffset val="100"/>
        <c:noMultiLvlLbl val="0"/>
      </c:catAx>
      <c:valAx>
        <c:axId val="45667072"/>
        <c:scaling>
          <c:orientation val="minMax"/>
        </c:scaling>
        <c:delete val="0"/>
        <c:axPos val="l"/>
        <c:majorGridlines/>
        <c:numFmt formatCode="0.0%" sourceLinked="1"/>
        <c:majorTickMark val="out"/>
        <c:minorTickMark val="none"/>
        <c:tickLblPos val="nextTo"/>
        <c:txPr>
          <a:bodyPr/>
          <a:lstStyle/>
          <a:p>
            <a:pPr>
              <a:defRPr sz="1400" baseline="0"/>
            </a:pPr>
            <a:endParaRPr lang="de-DE"/>
          </a:p>
        </c:txPr>
        <c:crossAx val="84979712"/>
        <c:crosses val="autoZero"/>
        <c:crossBetween val="between"/>
        <c:majorUnit val="0.2"/>
      </c:valAx>
    </c:plotArea>
    <c:plotVisOnly val="1"/>
    <c:dispBlanksAs val="gap"/>
    <c:showDLblsOverMax val="0"/>
  </c:chart>
  <c:externalData r:id="rId2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dPt>
            <c:idx val="0"/>
            <c:invertIfNegative val="0"/>
            <c:bubble3D val="0"/>
            <c:spPr>
              <a:solidFill>
                <a:srgbClr val="00708C"/>
              </a:solidFill>
            </c:spPr>
          </c:dPt>
          <c:dPt>
            <c:idx val="1"/>
            <c:invertIfNegative val="0"/>
            <c:bubble3D val="0"/>
            <c:spPr>
              <a:solidFill>
                <a:srgbClr val="00708C"/>
              </a:solidFill>
            </c:spPr>
          </c:dPt>
          <c:dLbls>
            <c:txPr>
              <a:bodyPr/>
              <a:lstStyle/>
              <a:p>
                <a:pPr>
                  <a:defRPr baseline="0"/>
                </a:pPr>
                <a:endParaRPr lang="de-D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Refinanzierung!$B$4:$B$5</c:f>
              <c:strCache>
                <c:ptCount val="2"/>
                <c:pt idx="0">
                  <c:v>Ja</c:v>
                </c:pt>
                <c:pt idx="1">
                  <c:v>Nein</c:v>
                </c:pt>
              </c:strCache>
            </c:strRef>
          </c:cat>
          <c:val>
            <c:numRef>
              <c:f>Refinanzierung!$C$4:$C$5</c:f>
              <c:numCache>
                <c:formatCode>0.0%</c:formatCode>
                <c:ptCount val="2"/>
                <c:pt idx="0">
                  <c:v>0.58499999999999996</c:v>
                </c:pt>
                <c:pt idx="1">
                  <c:v>0.41499999999999998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5276160"/>
        <c:axId val="85277696"/>
      </c:barChart>
      <c:catAx>
        <c:axId val="8527616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85277696"/>
        <c:crosses val="autoZero"/>
        <c:auto val="1"/>
        <c:lblAlgn val="ctr"/>
        <c:lblOffset val="100"/>
        <c:noMultiLvlLbl val="0"/>
      </c:catAx>
      <c:valAx>
        <c:axId val="85277696"/>
        <c:scaling>
          <c:orientation val="minMax"/>
          <c:min val="0"/>
        </c:scaling>
        <c:delete val="0"/>
        <c:axPos val="l"/>
        <c:majorGridlines/>
        <c:numFmt formatCode="0.0%" sourceLinked="1"/>
        <c:majorTickMark val="out"/>
        <c:minorTickMark val="none"/>
        <c:tickLblPos val="nextTo"/>
        <c:crossAx val="85276160"/>
        <c:crosses val="autoZero"/>
        <c:crossBetween val="between"/>
        <c:majorUnit val="0.2"/>
      </c:valAx>
    </c:plotArea>
    <c:plotVisOnly val="1"/>
    <c:dispBlanksAs val="gap"/>
    <c:showDLblsOverMax val="0"/>
  </c:chart>
  <c:spPr>
    <a:ln>
      <a:noFill/>
    </a:ln>
  </c:spPr>
  <c:txPr>
    <a:bodyPr/>
    <a:lstStyle/>
    <a:p>
      <a:pPr>
        <a:defRPr sz="1400" baseline="0"/>
      </a:pPr>
      <a:endParaRPr lang="de-DE"/>
    </a:p>
  </c:txPr>
  <c:externalData r:id="rId2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col"/>
        <c:grouping val="cluster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5289600"/>
        <c:axId val="85298560"/>
      </c:barChart>
      <c:catAx>
        <c:axId val="8528960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 baseline="0"/>
            </a:pPr>
            <a:endParaRPr lang="de-DE"/>
          </a:p>
        </c:txPr>
        <c:crossAx val="85298560"/>
        <c:crosses val="autoZero"/>
        <c:auto val="1"/>
        <c:lblAlgn val="ctr"/>
        <c:lblOffset val="100"/>
        <c:noMultiLvlLbl val="0"/>
      </c:catAx>
      <c:valAx>
        <c:axId val="85298560"/>
        <c:scaling>
          <c:orientation val="minMax"/>
        </c:scaling>
        <c:delete val="0"/>
        <c:axPos val="l"/>
        <c:majorGridlines/>
        <c:numFmt formatCode="0.0%" sourceLinked="1"/>
        <c:majorTickMark val="out"/>
        <c:minorTickMark val="none"/>
        <c:tickLblPos val="nextTo"/>
        <c:txPr>
          <a:bodyPr/>
          <a:lstStyle/>
          <a:p>
            <a:pPr>
              <a:defRPr sz="1400" baseline="0"/>
            </a:pPr>
            <a:endParaRPr lang="de-DE"/>
          </a:p>
        </c:txPr>
        <c:crossAx val="85289600"/>
        <c:crosses val="autoZero"/>
        <c:crossBetween val="between"/>
        <c:majorUnit val="0.2"/>
      </c:valAx>
    </c:plotArea>
    <c:plotVisOnly val="1"/>
    <c:dispBlanksAs val="gap"/>
    <c:showDLblsOverMax val="0"/>
  </c:chart>
  <c:externalData r:id="rId2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rgbClr val="00708C"/>
            </a:solidFill>
          </c:spPr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Haushaltseinkommen!$B$5:$B$9</c:f>
              <c:strCache>
                <c:ptCount val="5"/>
                <c:pt idx="0">
                  <c:v>über 4.000 Euro</c:v>
                </c:pt>
                <c:pt idx="1">
                  <c:v>3.001 bis 4.000 Euro</c:v>
                </c:pt>
                <c:pt idx="2">
                  <c:v>2.001 bis 3.000 Euro</c:v>
                </c:pt>
                <c:pt idx="3">
                  <c:v>1.001 bis 2.000 Euro</c:v>
                </c:pt>
                <c:pt idx="4">
                  <c:v>bis 1.000 Euro</c:v>
                </c:pt>
              </c:strCache>
            </c:strRef>
          </c:cat>
          <c:val>
            <c:numRef>
              <c:f>Haushaltseinkommen!$C$5:$C$9</c:f>
              <c:numCache>
                <c:formatCode>0.0%</c:formatCode>
                <c:ptCount val="5"/>
                <c:pt idx="0">
                  <c:v>0.32900000000000001</c:v>
                </c:pt>
                <c:pt idx="1">
                  <c:v>0.248</c:v>
                </c:pt>
                <c:pt idx="2">
                  <c:v>0.252</c:v>
                </c:pt>
                <c:pt idx="3">
                  <c:v>0.14299999999999999</c:v>
                </c:pt>
                <c:pt idx="4">
                  <c:v>2.9000000000000001E-2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5310848"/>
        <c:axId val="85349504"/>
      </c:barChart>
      <c:catAx>
        <c:axId val="85310848"/>
        <c:scaling>
          <c:orientation val="minMax"/>
        </c:scaling>
        <c:delete val="0"/>
        <c:axPos val="l"/>
        <c:majorTickMark val="out"/>
        <c:minorTickMark val="none"/>
        <c:tickLblPos val="nextTo"/>
        <c:crossAx val="85349504"/>
        <c:crosses val="autoZero"/>
        <c:auto val="1"/>
        <c:lblAlgn val="ctr"/>
        <c:lblOffset val="100"/>
        <c:noMultiLvlLbl val="0"/>
      </c:catAx>
      <c:valAx>
        <c:axId val="85349504"/>
        <c:scaling>
          <c:orientation val="minMax"/>
        </c:scaling>
        <c:delete val="0"/>
        <c:axPos val="b"/>
        <c:majorGridlines/>
        <c:numFmt formatCode="0.0%" sourceLinked="1"/>
        <c:majorTickMark val="out"/>
        <c:minorTickMark val="none"/>
        <c:tickLblPos val="nextTo"/>
        <c:crossAx val="85310848"/>
        <c:crosses val="autoZero"/>
        <c:crossBetween val="between"/>
        <c:majorUnit val="0.2"/>
      </c:valAx>
    </c:plotArea>
    <c:plotVisOnly val="1"/>
    <c:dispBlanksAs val="gap"/>
    <c:showDLblsOverMax val="0"/>
  </c:chart>
  <c:txPr>
    <a:bodyPr/>
    <a:lstStyle/>
    <a:p>
      <a:pPr>
        <a:defRPr sz="1400" baseline="0"/>
      </a:pPr>
      <a:endParaRPr lang="de-DE"/>
    </a:p>
  </c:txPr>
  <c:externalData r:id="rId2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col"/>
        <c:grouping val="cluster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5846528"/>
        <c:axId val="45848064"/>
      </c:barChart>
      <c:catAx>
        <c:axId val="4584652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 baseline="0"/>
            </a:pPr>
            <a:endParaRPr lang="de-DE"/>
          </a:p>
        </c:txPr>
        <c:crossAx val="45848064"/>
        <c:crosses val="autoZero"/>
        <c:auto val="1"/>
        <c:lblAlgn val="ctr"/>
        <c:lblOffset val="100"/>
        <c:noMultiLvlLbl val="0"/>
      </c:catAx>
      <c:valAx>
        <c:axId val="45848064"/>
        <c:scaling>
          <c:orientation val="minMax"/>
        </c:scaling>
        <c:delete val="0"/>
        <c:axPos val="l"/>
        <c:majorGridlines/>
        <c:numFmt formatCode="0.0%" sourceLinked="1"/>
        <c:majorTickMark val="out"/>
        <c:minorTickMark val="none"/>
        <c:tickLblPos val="nextTo"/>
        <c:txPr>
          <a:bodyPr/>
          <a:lstStyle/>
          <a:p>
            <a:pPr>
              <a:defRPr sz="1400" baseline="0"/>
            </a:pPr>
            <a:endParaRPr lang="de-DE"/>
          </a:p>
        </c:txPr>
        <c:crossAx val="45846528"/>
        <c:crosses val="autoZero"/>
        <c:crossBetween val="between"/>
        <c:majorUnit val="0.2"/>
      </c:valAx>
    </c:plotArea>
    <c:plotVisOnly val="1"/>
    <c:dispBlanksAs val="gap"/>
    <c:showDLblsOverMax val="0"/>
  </c:chart>
  <c:externalData r:id="rId2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rgbClr val="00708C"/>
            </a:solidFill>
          </c:spPr>
          <c:invertIfNegative val="0"/>
          <c:dLbls>
            <c:txPr>
              <a:bodyPr/>
              <a:lstStyle/>
              <a:p>
                <a:pPr>
                  <a:defRPr sz="1400" baseline="0"/>
                </a:pPr>
                <a:endParaRPr lang="de-D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Lebensbereiche!$B$5:$B$11</c:f>
              <c:strCache>
                <c:ptCount val="7"/>
                <c:pt idx="0">
                  <c:v>Arbeit</c:v>
                </c:pt>
                <c:pt idx="1">
                  <c:v>Bildung</c:v>
                </c:pt>
                <c:pt idx="2">
                  <c:v>Genuss</c:v>
                </c:pt>
                <c:pt idx="3">
                  <c:v>Action / Abenteuer</c:v>
                </c:pt>
                <c:pt idx="4">
                  <c:v>Reisen</c:v>
                </c:pt>
                <c:pt idx="5">
                  <c:v>Sport</c:v>
                </c:pt>
                <c:pt idx="6">
                  <c:v>Familie</c:v>
                </c:pt>
              </c:strCache>
            </c:strRef>
          </c:cat>
          <c:val>
            <c:numRef>
              <c:f>Lebensbereiche!$C$5:$C$11</c:f>
              <c:numCache>
                <c:formatCode>0.0%</c:formatCode>
                <c:ptCount val="7"/>
                <c:pt idx="0">
                  <c:v>0.36799999999999999</c:v>
                </c:pt>
                <c:pt idx="1">
                  <c:v>0.188</c:v>
                </c:pt>
                <c:pt idx="2">
                  <c:v>0.188</c:v>
                </c:pt>
                <c:pt idx="3">
                  <c:v>0.26500000000000001</c:v>
                </c:pt>
                <c:pt idx="4">
                  <c:v>0.35</c:v>
                </c:pt>
                <c:pt idx="5">
                  <c:v>0.65400000000000003</c:v>
                </c:pt>
                <c:pt idx="6">
                  <c:v>0.70099999999999996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5357696"/>
        <c:axId val="85359232"/>
      </c:barChart>
      <c:catAx>
        <c:axId val="85357696"/>
        <c:scaling>
          <c:orientation val="minMax"/>
        </c:scaling>
        <c:delete val="0"/>
        <c:axPos val="l"/>
        <c:majorTickMark val="out"/>
        <c:minorTickMark val="none"/>
        <c:tickLblPos val="nextTo"/>
        <c:txPr>
          <a:bodyPr/>
          <a:lstStyle/>
          <a:p>
            <a:pPr>
              <a:defRPr sz="1400" baseline="0"/>
            </a:pPr>
            <a:endParaRPr lang="de-DE"/>
          </a:p>
        </c:txPr>
        <c:crossAx val="85359232"/>
        <c:crosses val="autoZero"/>
        <c:auto val="1"/>
        <c:lblAlgn val="ctr"/>
        <c:lblOffset val="100"/>
        <c:noMultiLvlLbl val="0"/>
      </c:catAx>
      <c:valAx>
        <c:axId val="85359232"/>
        <c:scaling>
          <c:orientation val="minMax"/>
        </c:scaling>
        <c:delete val="0"/>
        <c:axPos val="b"/>
        <c:majorGridlines/>
        <c:numFmt formatCode="0.0%" sourceLinked="1"/>
        <c:majorTickMark val="out"/>
        <c:minorTickMark val="none"/>
        <c:tickLblPos val="nextTo"/>
        <c:txPr>
          <a:bodyPr/>
          <a:lstStyle/>
          <a:p>
            <a:pPr>
              <a:defRPr sz="1400" baseline="0"/>
            </a:pPr>
            <a:endParaRPr lang="de-DE"/>
          </a:p>
        </c:txPr>
        <c:crossAx val="85357696"/>
        <c:crosses val="autoZero"/>
        <c:crossBetween val="between"/>
        <c:majorUnit val="0.2"/>
      </c:valAx>
    </c:plotArea>
    <c:plotVisOnly val="1"/>
    <c:dispBlanksAs val="gap"/>
    <c:showDLblsOverMax val="0"/>
  </c:chart>
  <c:externalData r:id="rId2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col"/>
        <c:grouping val="cluster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5379328"/>
        <c:axId val="85392384"/>
      </c:barChart>
      <c:catAx>
        <c:axId val="8537932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 baseline="0"/>
            </a:pPr>
            <a:endParaRPr lang="de-DE"/>
          </a:p>
        </c:txPr>
        <c:crossAx val="85392384"/>
        <c:crosses val="autoZero"/>
        <c:auto val="1"/>
        <c:lblAlgn val="ctr"/>
        <c:lblOffset val="100"/>
        <c:noMultiLvlLbl val="0"/>
      </c:catAx>
      <c:valAx>
        <c:axId val="85392384"/>
        <c:scaling>
          <c:orientation val="minMax"/>
        </c:scaling>
        <c:delete val="0"/>
        <c:axPos val="l"/>
        <c:majorGridlines/>
        <c:numFmt formatCode="0.0%" sourceLinked="1"/>
        <c:majorTickMark val="out"/>
        <c:minorTickMark val="none"/>
        <c:tickLblPos val="nextTo"/>
        <c:txPr>
          <a:bodyPr/>
          <a:lstStyle/>
          <a:p>
            <a:pPr>
              <a:defRPr sz="1400" baseline="0"/>
            </a:pPr>
            <a:endParaRPr lang="de-DE"/>
          </a:p>
        </c:txPr>
        <c:crossAx val="85379328"/>
        <c:crosses val="autoZero"/>
        <c:crossBetween val="between"/>
        <c:majorUnit val="0.2"/>
      </c:valAx>
    </c:plotArea>
    <c:plotVisOnly val="1"/>
    <c:dispBlanksAs val="gap"/>
    <c:showDLblsOverMax val="0"/>
  </c:chart>
  <c:externalData r:id="rId2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col"/>
        <c:grouping val="cluster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6649088"/>
        <c:axId val="45932544"/>
      </c:barChart>
      <c:catAx>
        <c:axId val="8664908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 baseline="0"/>
            </a:pPr>
            <a:endParaRPr lang="de-DE"/>
          </a:p>
        </c:txPr>
        <c:crossAx val="45932544"/>
        <c:crosses val="autoZero"/>
        <c:auto val="1"/>
        <c:lblAlgn val="ctr"/>
        <c:lblOffset val="100"/>
        <c:noMultiLvlLbl val="0"/>
      </c:catAx>
      <c:valAx>
        <c:axId val="45932544"/>
        <c:scaling>
          <c:orientation val="minMax"/>
        </c:scaling>
        <c:delete val="0"/>
        <c:axPos val="l"/>
        <c:majorGridlines/>
        <c:numFmt formatCode="0.0%" sourceLinked="1"/>
        <c:majorTickMark val="out"/>
        <c:minorTickMark val="none"/>
        <c:tickLblPos val="nextTo"/>
        <c:txPr>
          <a:bodyPr/>
          <a:lstStyle/>
          <a:p>
            <a:pPr>
              <a:defRPr sz="1400" baseline="0"/>
            </a:pPr>
            <a:endParaRPr lang="de-DE"/>
          </a:p>
        </c:txPr>
        <c:crossAx val="86649088"/>
        <c:crosses val="autoZero"/>
        <c:crossBetween val="between"/>
        <c:majorUnit val="0.2"/>
      </c:valAx>
    </c:plotArea>
    <c:plotVisOnly val="1"/>
    <c:dispBlanksAs val="gap"/>
    <c:showDLblsOverMax val="0"/>
  </c:chart>
  <c:externalData r:id="rId2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dPt>
            <c:idx val="0"/>
            <c:invertIfNegative val="0"/>
            <c:bubble3D val="0"/>
            <c:spPr>
              <a:solidFill>
                <a:srgbClr val="00708C"/>
              </a:solidFill>
            </c:spPr>
          </c:dPt>
          <c:dPt>
            <c:idx val="1"/>
            <c:invertIfNegative val="0"/>
            <c:bubble3D val="0"/>
            <c:spPr>
              <a:solidFill>
                <a:srgbClr val="00708C"/>
              </a:solidFill>
            </c:spPr>
          </c:dPt>
          <c:dLbls>
            <c:dLbl>
              <c:idx val="0"/>
              <c:layout>
                <c:manualLayout>
                  <c:x val="9.0934932833453743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 baseline="0"/>
                </a:pPr>
                <a:endParaRPr lang="de-D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Zeitschriften!$B$6:$B$7</c:f>
              <c:strCache>
                <c:ptCount val="2"/>
                <c:pt idx="0">
                  <c:v>Ja</c:v>
                </c:pt>
                <c:pt idx="1">
                  <c:v>Nein</c:v>
                </c:pt>
              </c:strCache>
            </c:strRef>
          </c:cat>
          <c:val>
            <c:numRef>
              <c:f>Zeitschriften!$C$6:$C$7</c:f>
              <c:numCache>
                <c:formatCode>0.0%</c:formatCode>
                <c:ptCount val="2"/>
                <c:pt idx="0">
                  <c:v>0.31</c:v>
                </c:pt>
                <c:pt idx="1">
                  <c:v>0.69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6680320"/>
        <c:axId val="86681856"/>
      </c:barChart>
      <c:catAx>
        <c:axId val="8668032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 baseline="0"/>
            </a:pPr>
            <a:endParaRPr lang="de-DE"/>
          </a:p>
        </c:txPr>
        <c:crossAx val="86681856"/>
        <c:crosses val="autoZero"/>
        <c:auto val="1"/>
        <c:lblAlgn val="ctr"/>
        <c:lblOffset val="100"/>
        <c:noMultiLvlLbl val="0"/>
      </c:catAx>
      <c:valAx>
        <c:axId val="86681856"/>
        <c:scaling>
          <c:orientation val="minMax"/>
          <c:max val="1"/>
        </c:scaling>
        <c:delete val="0"/>
        <c:axPos val="l"/>
        <c:majorGridlines/>
        <c:numFmt formatCode="0.0%" sourceLinked="1"/>
        <c:majorTickMark val="out"/>
        <c:minorTickMark val="none"/>
        <c:tickLblPos val="nextTo"/>
        <c:txPr>
          <a:bodyPr/>
          <a:lstStyle/>
          <a:p>
            <a:pPr>
              <a:defRPr sz="1400" baseline="0"/>
            </a:pPr>
            <a:endParaRPr lang="de-DE"/>
          </a:p>
        </c:txPr>
        <c:crossAx val="86680320"/>
        <c:crosses val="autoZero"/>
        <c:crossBetween val="between"/>
        <c:majorUnit val="0.2"/>
      </c:valAx>
    </c:plotArea>
    <c:plotVisOnly val="1"/>
    <c:dispBlanksAs val="gap"/>
    <c:showDLblsOverMax val="0"/>
  </c:chart>
  <c:spPr>
    <a:ln>
      <a:noFill/>
    </a:ln>
  </c:spPr>
  <c:externalData r:id="rId2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col"/>
        <c:grouping val="cluster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9064576"/>
        <c:axId val="89066112"/>
      </c:barChart>
      <c:catAx>
        <c:axId val="8906457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 baseline="0"/>
            </a:pPr>
            <a:endParaRPr lang="de-DE"/>
          </a:p>
        </c:txPr>
        <c:crossAx val="89066112"/>
        <c:crosses val="autoZero"/>
        <c:auto val="1"/>
        <c:lblAlgn val="ctr"/>
        <c:lblOffset val="100"/>
        <c:noMultiLvlLbl val="0"/>
      </c:catAx>
      <c:valAx>
        <c:axId val="89066112"/>
        <c:scaling>
          <c:orientation val="minMax"/>
        </c:scaling>
        <c:delete val="0"/>
        <c:axPos val="l"/>
        <c:majorGridlines/>
        <c:numFmt formatCode="0.0%" sourceLinked="1"/>
        <c:majorTickMark val="out"/>
        <c:minorTickMark val="none"/>
        <c:tickLblPos val="nextTo"/>
        <c:txPr>
          <a:bodyPr/>
          <a:lstStyle/>
          <a:p>
            <a:pPr>
              <a:defRPr sz="1400" baseline="0"/>
            </a:pPr>
            <a:endParaRPr lang="de-DE"/>
          </a:p>
        </c:txPr>
        <c:crossAx val="89064576"/>
        <c:crosses val="autoZero"/>
        <c:crossBetween val="between"/>
        <c:majorUnit val="0.2"/>
      </c:valAx>
    </c:plotArea>
    <c:plotVisOnly val="1"/>
    <c:dispBlanksAs val="gap"/>
    <c:showDLblsOverMax val="0"/>
  </c:chart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col"/>
        <c:grouping val="cluster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7893504"/>
        <c:axId val="50279168"/>
      </c:barChart>
      <c:catAx>
        <c:axId val="478935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 baseline="0"/>
            </a:pPr>
            <a:endParaRPr lang="de-DE"/>
          </a:p>
        </c:txPr>
        <c:crossAx val="50279168"/>
        <c:crosses val="autoZero"/>
        <c:auto val="1"/>
        <c:lblAlgn val="ctr"/>
        <c:lblOffset val="100"/>
        <c:noMultiLvlLbl val="0"/>
      </c:catAx>
      <c:valAx>
        <c:axId val="50279168"/>
        <c:scaling>
          <c:orientation val="minMax"/>
        </c:scaling>
        <c:delete val="0"/>
        <c:axPos val="l"/>
        <c:majorGridlines/>
        <c:numFmt formatCode="0.0%" sourceLinked="1"/>
        <c:majorTickMark val="out"/>
        <c:minorTickMark val="none"/>
        <c:tickLblPos val="nextTo"/>
        <c:txPr>
          <a:bodyPr/>
          <a:lstStyle/>
          <a:p>
            <a:pPr>
              <a:defRPr sz="1400" baseline="0"/>
            </a:pPr>
            <a:endParaRPr lang="de-DE"/>
          </a:p>
        </c:txPr>
        <c:crossAx val="47893504"/>
        <c:crosses val="autoZero"/>
        <c:crossBetween val="between"/>
        <c:majorUnit val="0.2"/>
      </c:valAx>
    </c:plotArea>
    <c:plotVisOnly val="1"/>
    <c:dispBlanksAs val="gap"/>
    <c:showDLblsOverMax val="0"/>
  </c:chart>
  <c:externalData r:id="rId2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col"/>
        <c:grouping val="cluster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5938560"/>
        <c:axId val="45940096"/>
      </c:barChart>
      <c:catAx>
        <c:axId val="4593856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 baseline="0"/>
            </a:pPr>
            <a:endParaRPr lang="de-DE"/>
          </a:p>
        </c:txPr>
        <c:crossAx val="45940096"/>
        <c:crosses val="autoZero"/>
        <c:auto val="1"/>
        <c:lblAlgn val="ctr"/>
        <c:lblOffset val="100"/>
        <c:noMultiLvlLbl val="0"/>
      </c:catAx>
      <c:valAx>
        <c:axId val="45940096"/>
        <c:scaling>
          <c:orientation val="minMax"/>
        </c:scaling>
        <c:delete val="0"/>
        <c:axPos val="l"/>
        <c:majorGridlines/>
        <c:numFmt formatCode="0.0%" sourceLinked="1"/>
        <c:majorTickMark val="out"/>
        <c:minorTickMark val="none"/>
        <c:tickLblPos val="nextTo"/>
        <c:txPr>
          <a:bodyPr/>
          <a:lstStyle/>
          <a:p>
            <a:pPr>
              <a:defRPr sz="1400" baseline="0"/>
            </a:pPr>
            <a:endParaRPr lang="de-DE"/>
          </a:p>
        </c:txPr>
        <c:crossAx val="45938560"/>
        <c:crosses val="autoZero"/>
        <c:crossBetween val="between"/>
        <c:majorUnit val="0.2"/>
      </c:valAx>
    </c:plotArea>
    <c:plotVisOnly val="1"/>
    <c:dispBlanksAs val="gap"/>
    <c:showDLblsOverMax val="0"/>
  </c:chart>
  <c:externalData r:id="rId2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rgbClr val="00708C"/>
            </a:solidFill>
          </c:spPr>
          <c:invertIfNegative val="0"/>
          <c:dLbls>
            <c:dLbl>
              <c:idx val="4"/>
              <c:layout>
                <c:manualLayout>
                  <c:x val="-8.0078075493069719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Urlaub!$B$5:$B$9</c:f>
              <c:strCache>
                <c:ptCount val="5"/>
                <c:pt idx="0">
                  <c:v>öfter als 3mal</c:v>
                </c:pt>
                <c:pt idx="1">
                  <c:v>3mal</c:v>
                </c:pt>
                <c:pt idx="2">
                  <c:v>2mal</c:v>
                </c:pt>
                <c:pt idx="3">
                  <c:v>1mal</c:v>
                </c:pt>
                <c:pt idx="4">
                  <c:v>Garnicht</c:v>
                </c:pt>
              </c:strCache>
            </c:strRef>
          </c:cat>
          <c:val>
            <c:numRef>
              <c:f>Urlaub!$C$5:$C$9</c:f>
              <c:numCache>
                <c:formatCode>0.0%</c:formatCode>
                <c:ptCount val="5"/>
                <c:pt idx="0">
                  <c:v>4.5999999999999999E-2</c:v>
                </c:pt>
                <c:pt idx="1">
                  <c:v>0.13700000000000001</c:v>
                </c:pt>
                <c:pt idx="2">
                  <c:v>0.28799999999999998</c:v>
                </c:pt>
                <c:pt idx="3">
                  <c:v>0.35799999999999998</c:v>
                </c:pt>
                <c:pt idx="4">
                  <c:v>0.17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9099648"/>
        <c:axId val="89121920"/>
      </c:barChart>
      <c:catAx>
        <c:axId val="89099648"/>
        <c:scaling>
          <c:orientation val="minMax"/>
        </c:scaling>
        <c:delete val="0"/>
        <c:axPos val="l"/>
        <c:majorTickMark val="out"/>
        <c:minorTickMark val="none"/>
        <c:tickLblPos val="nextTo"/>
        <c:crossAx val="89121920"/>
        <c:crosses val="autoZero"/>
        <c:auto val="1"/>
        <c:lblAlgn val="ctr"/>
        <c:lblOffset val="100"/>
        <c:noMultiLvlLbl val="0"/>
      </c:catAx>
      <c:valAx>
        <c:axId val="89121920"/>
        <c:scaling>
          <c:orientation val="minMax"/>
        </c:scaling>
        <c:delete val="0"/>
        <c:axPos val="b"/>
        <c:majorGridlines/>
        <c:numFmt formatCode="0.0%" sourceLinked="1"/>
        <c:majorTickMark val="out"/>
        <c:minorTickMark val="none"/>
        <c:tickLblPos val="nextTo"/>
        <c:crossAx val="89099648"/>
        <c:crosses val="autoZero"/>
        <c:crossBetween val="between"/>
        <c:majorUnit val="0.2"/>
      </c:valAx>
    </c:plotArea>
    <c:plotVisOnly val="1"/>
    <c:dispBlanksAs val="gap"/>
    <c:showDLblsOverMax val="0"/>
  </c:chart>
  <c:txPr>
    <a:bodyPr/>
    <a:lstStyle/>
    <a:p>
      <a:pPr>
        <a:defRPr sz="1400" baseline="0"/>
      </a:pPr>
      <a:endParaRPr lang="de-DE"/>
    </a:p>
  </c:txPr>
  <c:externalData r:id="rId2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col"/>
        <c:grouping val="cluster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9199360"/>
        <c:axId val="89204224"/>
      </c:barChart>
      <c:catAx>
        <c:axId val="8919936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 baseline="0"/>
            </a:pPr>
            <a:endParaRPr lang="de-DE"/>
          </a:p>
        </c:txPr>
        <c:crossAx val="89204224"/>
        <c:crosses val="autoZero"/>
        <c:auto val="1"/>
        <c:lblAlgn val="ctr"/>
        <c:lblOffset val="100"/>
        <c:noMultiLvlLbl val="0"/>
      </c:catAx>
      <c:valAx>
        <c:axId val="89204224"/>
        <c:scaling>
          <c:orientation val="minMax"/>
        </c:scaling>
        <c:delete val="0"/>
        <c:axPos val="l"/>
        <c:majorGridlines/>
        <c:numFmt formatCode="0.0%" sourceLinked="1"/>
        <c:majorTickMark val="out"/>
        <c:minorTickMark val="none"/>
        <c:tickLblPos val="nextTo"/>
        <c:txPr>
          <a:bodyPr/>
          <a:lstStyle/>
          <a:p>
            <a:pPr>
              <a:defRPr sz="1400" baseline="0"/>
            </a:pPr>
            <a:endParaRPr lang="de-DE"/>
          </a:p>
        </c:txPr>
        <c:crossAx val="89199360"/>
        <c:crosses val="autoZero"/>
        <c:crossBetween val="between"/>
        <c:majorUnit val="0.2"/>
      </c:valAx>
    </c:plotArea>
    <c:plotVisOnly val="1"/>
    <c:dispBlanksAs val="gap"/>
    <c:showDLblsOverMax val="0"/>
  </c:chart>
  <c:externalData r:id="rId2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rgbClr val="00708C"/>
            </a:solidFill>
          </c:spPr>
          <c:invertIfNegative val="0"/>
          <c:dLbls>
            <c:txPr>
              <a:bodyPr/>
              <a:lstStyle/>
              <a:p>
                <a:pPr>
                  <a:defRPr sz="1400" baseline="0"/>
                </a:pPr>
                <a:endParaRPr lang="de-D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Häufigkeit_Websitebesuche!$B$5:$B$17</c:f>
              <c:strCache>
                <c:ptCount val="13"/>
                <c:pt idx="0">
                  <c:v>Tandem</c:v>
                </c:pt>
                <c:pt idx="1">
                  <c:v>Ausbildungssprünge</c:v>
                </c:pt>
                <c:pt idx="2">
                  <c:v>Videosprünge</c:v>
                </c:pt>
                <c:pt idx="3">
                  <c:v>Wingsuit</c:v>
                </c:pt>
                <c:pt idx="4">
                  <c:v>Klassik (Stil-/Zielspringen)</c:v>
                </c:pt>
                <c:pt idx="5">
                  <c:v>Paraski</c:v>
                </c:pt>
                <c:pt idx="6">
                  <c:v>Canopy Piloting</c:v>
                </c:pt>
                <c:pt idx="7">
                  <c:v>Kappenformationsspringen in einem Team</c:v>
                </c:pt>
                <c:pt idx="8">
                  <c:v>Kappenformationsspringen</c:v>
                </c:pt>
                <c:pt idx="9">
                  <c:v>Artistik (Freefly / Freestyle)</c:v>
                </c:pt>
                <c:pt idx="10">
                  <c:v>Artistik (Freefly / Freestyle) in einem Team</c:v>
                </c:pt>
                <c:pt idx="11">
                  <c:v>Formationsspringen in einem Team</c:v>
                </c:pt>
                <c:pt idx="12">
                  <c:v>Formationsspringen</c:v>
                </c:pt>
              </c:strCache>
            </c:strRef>
          </c:cat>
          <c:val>
            <c:numRef>
              <c:f>Häufigkeit_Websitebesuche!$C$5:$C$17</c:f>
              <c:numCache>
                <c:formatCode>0.0%</c:formatCode>
                <c:ptCount val="13"/>
                <c:pt idx="0">
                  <c:v>0.32500000000000001</c:v>
                </c:pt>
                <c:pt idx="1">
                  <c:v>0.34599999999999997</c:v>
                </c:pt>
                <c:pt idx="2">
                  <c:v>0.26100000000000001</c:v>
                </c:pt>
                <c:pt idx="3">
                  <c:v>7.2999999999999995E-2</c:v>
                </c:pt>
                <c:pt idx="4">
                  <c:v>7.6999999999999999E-2</c:v>
                </c:pt>
                <c:pt idx="5">
                  <c:v>8.9999999999999993E-3</c:v>
                </c:pt>
                <c:pt idx="6">
                  <c:v>9.4E-2</c:v>
                </c:pt>
                <c:pt idx="7">
                  <c:v>1.7000000000000001E-2</c:v>
                </c:pt>
                <c:pt idx="8">
                  <c:v>5.6000000000000001E-2</c:v>
                </c:pt>
                <c:pt idx="9">
                  <c:v>2.1000000000000001E-2</c:v>
                </c:pt>
                <c:pt idx="10">
                  <c:v>0.28599999999999998</c:v>
                </c:pt>
                <c:pt idx="11">
                  <c:v>0.13200000000000001</c:v>
                </c:pt>
                <c:pt idx="12">
                  <c:v>0.57499999999999996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9240704"/>
        <c:axId val="89242240"/>
      </c:barChart>
      <c:catAx>
        <c:axId val="89240704"/>
        <c:scaling>
          <c:orientation val="minMax"/>
        </c:scaling>
        <c:delete val="0"/>
        <c:axPos val="l"/>
        <c:majorTickMark val="out"/>
        <c:minorTickMark val="none"/>
        <c:tickLblPos val="nextTo"/>
        <c:txPr>
          <a:bodyPr/>
          <a:lstStyle/>
          <a:p>
            <a:pPr>
              <a:defRPr sz="1400" baseline="0"/>
            </a:pPr>
            <a:endParaRPr lang="de-DE"/>
          </a:p>
        </c:txPr>
        <c:crossAx val="89242240"/>
        <c:crosses val="autoZero"/>
        <c:auto val="1"/>
        <c:lblAlgn val="ctr"/>
        <c:lblOffset val="100"/>
        <c:noMultiLvlLbl val="0"/>
      </c:catAx>
      <c:valAx>
        <c:axId val="89242240"/>
        <c:scaling>
          <c:orientation val="minMax"/>
        </c:scaling>
        <c:delete val="0"/>
        <c:axPos val="b"/>
        <c:majorGridlines/>
        <c:numFmt formatCode="0.0%" sourceLinked="1"/>
        <c:majorTickMark val="out"/>
        <c:minorTickMark val="none"/>
        <c:tickLblPos val="nextTo"/>
        <c:txPr>
          <a:bodyPr/>
          <a:lstStyle/>
          <a:p>
            <a:pPr>
              <a:defRPr sz="1400" baseline="0"/>
            </a:pPr>
            <a:endParaRPr lang="de-DE"/>
          </a:p>
        </c:txPr>
        <c:crossAx val="89240704"/>
        <c:crosses val="autoZero"/>
        <c:crossBetween val="between"/>
        <c:majorUnit val="0.2"/>
      </c:valAx>
    </c:plotArea>
    <c:plotVisOnly val="1"/>
    <c:dispBlanksAs val="gap"/>
    <c:showDLblsOverMax val="0"/>
  </c:chart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rgbClr val="00708C"/>
            </a:solidFill>
          </c:spPr>
          <c:invertIfNegative val="0"/>
          <c:dLbls>
            <c:txPr>
              <a:bodyPr/>
              <a:lstStyle/>
              <a:p>
                <a:pPr>
                  <a:defRPr sz="1400" baseline="0"/>
                </a:pPr>
                <a:endParaRPr lang="de-D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Alter!$C$4:$C$9</c:f>
              <c:strCache>
                <c:ptCount val="6"/>
                <c:pt idx="0">
                  <c:v>Bis 20 Jahre</c:v>
                </c:pt>
                <c:pt idx="1">
                  <c:v>21 bis 30 Jahre</c:v>
                </c:pt>
                <c:pt idx="2">
                  <c:v>31 bis 40 Jahre</c:v>
                </c:pt>
                <c:pt idx="3">
                  <c:v>41 bis 50 Jahre</c:v>
                </c:pt>
                <c:pt idx="4">
                  <c:v>51 bis 60 Jahre</c:v>
                </c:pt>
                <c:pt idx="5">
                  <c:v>61 bis 70 Jahre</c:v>
                </c:pt>
              </c:strCache>
            </c:strRef>
          </c:cat>
          <c:val>
            <c:numRef>
              <c:f>Alter!$D$4:$D$9</c:f>
              <c:numCache>
                <c:formatCode>0.0%</c:formatCode>
                <c:ptCount val="6"/>
                <c:pt idx="0">
                  <c:v>1.7999999999999999E-2</c:v>
                </c:pt>
                <c:pt idx="1">
                  <c:v>0.13800000000000001</c:v>
                </c:pt>
                <c:pt idx="2">
                  <c:v>0.28399999999999997</c:v>
                </c:pt>
                <c:pt idx="3">
                  <c:v>0.34200000000000003</c:v>
                </c:pt>
                <c:pt idx="4">
                  <c:v>0.182</c:v>
                </c:pt>
                <c:pt idx="5">
                  <c:v>3.5999999999999997E-2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50324224"/>
        <c:axId val="50325760"/>
      </c:barChart>
      <c:catAx>
        <c:axId val="50324224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 baseline="0"/>
            </a:pPr>
            <a:endParaRPr lang="de-DE"/>
          </a:p>
        </c:txPr>
        <c:crossAx val="50325760"/>
        <c:crosses val="autoZero"/>
        <c:auto val="1"/>
        <c:lblAlgn val="ctr"/>
        <c:lblOffset val="100"/>
        <c:noMultiLvlLbl val="0"/>
      </c:catAx>
      <c:valAx>
        <c:axId val="50325760"/>
        <c:scaling>
          <c:orientation val="minMax"/>
        </c:scaling>
        <c:delete val="0"/>
        <c:axPos val="b"/>
        <c:majorGridlines/>
        <c:numFmt formatCode="0.0%" sourceLinked="1"/>
        <c:majorTickMark val="out"/>
        <c:minorTickMark val="none"/>
        <c:tickLblPos val="nextTo"/>
        <c:txPr>
          <a:bodyPr/>
          <a:lstStyle/>
          <a:p>
            <a:pPr>
              <a:defRPr sz="1400" baseline="0"/>
            </a:pPr>
            <a:endParaRPr lang="de-DE"/>
          </a:p>
        </c:txPr>
        <c:crossAx val="50324224"/>
        <c:crosses val="autoZero"/>
        <c:crossBetween val="between"/>
        <c:majorUnit val="0.2"/>
      </c:valAx>
    </c:plotArea>
    <c:plotVisOnly val="1"/>
    <c:dispBlanksAs val="gap"/>
    <c:showDLblsOverMax val="0"/>
  </c:chart>
  <c:spPr>
    <a:ln>
      <a:noFill/>
    </a:ln>
  </c:sp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col"/>
        <c:grouping val="cluster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7883392"/>
        <c:axId val="47884928"/>
      </c:barChart>
      <c:catAx>
        <c:axId val="4788339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 baseline="0"/>
            </a:pPr>
            <a:endParaRPr lang="de-DE"/>
          </a:p>
        </c:txPr>
        <c:crossAx val="47884928"/>
        <c:crosses val="autoZero"/>
        <c:auto val="1"/>
        <c:lblAlgn val="ctr"/>
        <c:lblOffset val="100"/>
        <c:noMultiLvlLbl val="0"/>
      </c:catAx>
      <c:valAx>
        <c:axId val="47884928"/>
        <c:scaling>
          <c:orientation val="minMax"/>
        </c:scaling>
        <c:delete val="0"/>
        <c:axPos val="l"/>
        <c:majorGridlines/>
        <c:numFmt formatCode="0.0%" sourceLinked="1"/>
        <c:majorTickMark val="out"/>
        <c:minorTickMark val="none"/>
        <c:tickLblPos val="nextTo"/>
        <c:txPr>
          <a:bodyPr/>
          <a:lstStyle/>
          <a:p>
            <a:pPr>
              <a:defRPr sz="1400" baseline="0"/>
            </a:pPr>
            <a:endParaRPr lang="de-DE"/>
          </a:p>
        </c:txPr>
        <c:crossAx val="47883392"/>
        <c:crosses val="autoZero"/>
        <c:crossBetween val="between"/>
        <c:majorUnit val="0.2"/>
      </c:valAx>
    </c:plotArea>
    <c:plotVisOnly val="1"/>
    <c:dispBlanksAs val="gap"/>
    <c:showDLblsOverMax val="0"/>
  </c:chart>
  <c:externalData r:id="rId2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rgbClr val="00708C"/>
            </a:solidFill>
          </c:spPr>
          <c:invertIfNegative val="0"/>
          <c:dLbls>
            <c:dLbl>
              <c:idx val="3"/>
              <c:layout>
                <c:manualLayout>
                  <c:x val="-8.1648544547188746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4.8989126728313246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 baseline="0"/>
                </a:pPr>
                <a:endParaRPr lang="de-D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Berufsstatus!$C$4:$C$9</c:f>
              <c:strCache>
                <c:ptCount val="6"/>
                <c:pt idx="0">
                  <c:v>Azubi; Schüler; Student</c:v>
                </c:pt>
                <c:pt idx="1">
                  <c:v>Arbeiter</c:v>
                </c:pt>
                <c:pt idx="2">
                  <c:v>Beamter</c:v>
                </c:pt>
                <c:pt idx="3">
                  <c:v>Angestellter</c:v>
                </c:pt>
                <c:pt idx="4">
                  <c:v>Führungskraft</c:v>
                </c:pt>
                <c:pt idx="5">
                  <c:v>Selbständig</c:v>
                </c:pt>
              </c:strCache>
            </c:strRef>
          </c:cat>
          <c:val>
            <c:numRef>
              <c:f>Berufsstatus!$D$4:$D$9</c:f>
              <c:numCache>
                <c:formatCode>0.0%</c:formatCode>
                <c:ptCount val="6"/>
                <c:pt idx="0">
                  <c:v>4.2999999999999997E-2</c:v>
                </c:pt>
                <c:pt idx="1">
                  <c:v>5.6000000000000001E-2</c:v>
                </c:pt>
                <c:pt idx="2">
                  <c:v>0.112</c:v>
                </c:pt>
                <c:pt idx="3">
                  <c:v>0.36599999999999999</c:v>
                </c:pt>
                <c:pt idx="4">
                  <c:v>0.19</c:v>
                </c:pt>
                <c:pt idx="5">
                  <c:v>0.20699999999999999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1640064"/>
        <c:axId val="81650048"/>
      </c:barChart>
      <c:catAx>
        <c:axId val="81640064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 baseline="0"/>
            </a:pPr>
            <a:endParaRPr lang="de-DE"/>
          </a:p>
        </c:txPr>
        <c:crossAx val="81650048"/>
        <c:crosses val="autoZero"/>
        <c:auto val="1"/>
        <c:lblAlgn val="ctr"/>
        <c:lblOffset val="100"/>
        <c:noMultiLvlLbl val="0"/>
      </c:catAx>
      <c:valAx>
        <c:axId val="81650048"/>
        <c:scaling>
          <c:orientation val="minMax"/>
        </c:scaling>
        <c:delete val="0"/>
        <c:axPos val="b"/>
        <c:majorGridlines/>
        <c:numFmt formatCode="0.0%" sourceLinked="1"/>
        <c:majorTickMark val="out"/>
        <c:minorTickMark val="none"/>
        <c:tickLblPos val="nextTo"/>
        <c:txPr>
          <a:bodyPr/>
          <a:lstStyle/>
          <a:p>
            <a:pPr>
              <a:defRPr sz="1400" baseline="0"/>
            </a:pPr>
            <a:endParaRPr lang="de-DE"/>
          </a:p>
        </c:txPr>
        <c:crossAx val="81640064"/>
        <c:crosses val="autoZero"/>
        <c:crossBetween val="between"/>
        <c:majorUnit val="0.2"/>
      </c:valAx>
    </c:plotArea>
    <c:plotVisOnly val="1"/>
    <c:dispBlanksAs val="gap"/>
    <c:showDLblsOverMax val="0"/>
  </c:chart>
  <c:spPr>
    <a:ln>
      <a:noFill/>
    </a:ln>
  </c:spPr>
  <c:externalData r:id="rId2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col"/>
        <c:grouping val="cluster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3106816"/>
        <c:axId val="45613824"/>
      </c:barChart>
      <c:catAx>
        <c:axId val="8310681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 baseline="0"/>
            </a:pPr>
            <a:endParaRPr lang="de-DE"/>
          </a:p>
        </c:txPr>
        <c:crossAx val="45613824"/>
        <c:crosses val="autoZero"/>
        <c:auto val="1"/>
        <c:lblAlgn val="ctr"/>
        <c:lblOffset val="100"/>
        <c:noMultiLvlLbl val="0"/>
      </c:catAx>
      <c:valAx>
        <c:axId val="45613824"/>
        <c:scaling>
          <c:orientation val="minMax"/>
        </c:scaling>
        <c:delete val="0"/>
        <c:axPos val="l"/>
        <c:majorGridlines/>
        <c:numFmt formatCode="0.0%" sourceLinked="1"/>
        <c:majorTickMark val="out"/>
        <c:minorTickMark val="none"/>
        <c:tickLblPos val="nextTo"/>
        <c:txPr>
          <a:bodyPr/>
          <a:lstStyle/>
          <a:p>
            <a:pPr>
              <a:defRPr sz="1400" baseline="0"/>
            </a:pPr>
            <a:endParaRPr lang="de-DE"/>
          </a:p>
        </c:txPr>
        <c:crossAx val="83106816"/>
        <c:crosses val="autoZero"/>
        <c:crossBetween val="between"/>
        <c:majorUnit val="0.2"/>
      </c:valAx>
    </c:plotArea>
    <c:plotVisOnly val="1"/>
    <c:dispBlanksAs val="gap"/>
    <c:showDLblsOverMax val="0"/>
  </c:chart>
  <c:externalData r:id="rId2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rgbClr val="00708C"/>
            </a:solidFill>
          </c:spPr>
          <c:invertIfNegative val="0"/>
          <c:dLbls>
            <c:txPr>
              <a:bodyPr/>
              <a:lstStyle/>
              <a:p>
                <a:pPr>
                  <a:defRPr sz="1400" baseline="0"/>
                </a:pPr>
                <a:endParaRPr lang="de-D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Branche!$B$5:$B$17</c:f>
              <c:strCache>
                <c:ptCount val="13"/>
                <c:pt idx="0">
                  <c:v>Andere</c:v>
                </c:pt>
                <c:pt idx="1">
                  <c:v>Sport / Fallschirmsport</c:v>
                </c:pt>
                <c:pt idx="2">
                  <c:v>Bildung</c:v>
                </c:pt>
                <c:pt idx="3">
                  <c:v>Lebensmittel</c:v>
                </c:pt>
                <c:pt idx="4">
                  <c:v>Energie</c:v>
                </c:pt>
                <c:pt idx="5">
                  <c:v>Finanz-/ Banken</c:v>
                </c:pt>
                <c:pt idx="6">
                  <c:v>Automobil</c:v>
                </c:pt>
                <c:pt idx="7">
                  <c:v>Elektroindustrie</c:v>
                </c:pt>
                <c:pt idx="8">
                  <c:v>Maschinen-/ Anlagenbau</c:v>
                </c:pt>
                <c:pt idx="9">
                  <c:v>Kommunikation / IT</c:v>
                </c:pt>
                <c:pt idx="10">
                  <c:v>Logisitk</c:v>
                </c:pt>
                <c:pt idx="11">
                  <c:v>Tourismus</c:v>
                </c:pt>
                <c:pt idx="12">
                  <c:v>Gesundheit</c:v>
                </c:pt>
              </c:strCache>
            </c:strRef>
          </c:cat>
          <c:val>
            <c:numRef>
              <c:f>Branche!$C$5:$C$17</c:f>
              <c:numCache>
                <c:formatCode>0.0%</c:formatCode>
                <c:ptCount val="13"/>
                <c:pt idx="0">
                  <c:v>0.32</c:v>
                </c:pt>
                <c:pt idx="1">
                  <c:v>0.1</c:v>
                </c:pt>
                <c:pt idx="2">
                  <c:v>0.03</c:v>
                </c:pt>
                <c:pt idx="3">
                  <c:v>3.5000000000000003E-2</c:v>
                </c:pt>
                <c:pt idx="4">
                  <c:v>4.0000000000000001E-3</c:v>
                </c:pt>
                <c:pt idx="5">
                  <c:v>3.5000000000000003E-2</c:v>
                </c:pt>
                <c:pt idx="6">
                  <c:v>6.0999999999999999E-2</c:v>
                </c:pt>
                <c:pt idx="7">
                  <c:v>3.9E-2</c:v>
                </c:pt>
                <c:pt idx="8">
                  <c:v>0.126</c:v>
                </c:pt>
                <c:pt idx="9">
                  <c:v>0</c:v>
                </c:pt>
                <c:pt idx="10">
                  <c:v>0.03</c:v>
                </c:pt>
                <c:pt idx="11">
                  <c:v>8.9999999999999993E-3</c:v>
                </c:pt>
                <c:pt idx="12">
                  <c:v>7.8E-2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3133184"/>
        <c:axId val="83134720"/>
      </c:barChart>
      <c:catAx>
        <c:axId val="83133184"/>
        <c:scaling>
          <c:orientation val="minMax"/>
        </c:scaling>
        <c:delete val="0"/>
        <c:axPos val="l"/>
        <c:majorTickMark val="out"/>
        <c:minorTickMark val="none"/>
        <c:tickLblPos val="nextTo"/>
        <c:txPr>
          <a:bodyPr/>
          <a:lstStyle/>
          <a:p>
            <a:pPr>
              <a:defRPr sz="1400" baseline="0"/>
            </a:pPr>
            <a:endParaRPr lang="de-DE"/>
          </a:p>
        </c:txPr>
        <c:crossAx val="83134720"/>
        <c:crosses val="autoZero"/>
        <c:auto val="1"/>
        <c:lblAlgn val="ctr"/>
        <c:lblOffset val="100"/>
        <c:noMultiLvlLbl val="0"/>
      </c:catAx>
      <c:valAx>
        <c:axId val="83134720"/>
        <c:scaling>
          <c:orientation val="minMax"/>
        </c:scaling>
        <c:delete val="0"/>
        <c:axPos val="b"/>
        <c:majorGridlines/>
        <c:numFmt formatCode="0.0%" sourceLinked="1"/>
        <c:majorTickMark val="out"/>
        <c:minorTickMark val="none"/>
        <c:tickLblPos val="nextTo"/>
        <c:txPr>
          <a:bodyPr/>
          <a:lstStyle/>
          <a:p>
            <a:pPr>
              <a:defRPr sz="1400" baseline="0"/>
            </a:pPr>
            <a:endParaRPr lang="de-DE"/>
          </a:p>
        </c:txPr>
        <c:crossAx val="83133184"/>
        <c:crosses val="autoZero"/>
        <c:crossBetween val="between"/>
        <c:majorUnit val="0.2"/>
      </c:valAx>
    </c:plotArea>
    <c:plotVisOnly val="1"/>
    <c:dispBlanksAs val="gap"/>
    <c:showDLblsOverMax val="0"/>
  </c:chart>
  <c:externalData r:id="rId2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col"/>
        <c:grouping val="cluster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3162240"/>
        <c:axId val="83163776"/>
      </c:barChart>
      <c:catAx>
        <c:axId val="8316224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 baseline="0"/>
            </a:pPr>
            <a:endParaRPr lang="de-DE"/>
          </a:p>
        </c:txPr>
        <c:crossAx val="83163776"/>
        <c:crosses val="autoZero"/>
        <c:auto val="1"/>
        <c:lblAlgn val="ctr"/>
        <c:lblOffset val="100"/>
        <c:noMultiLvlLbl val="0"/>
      </c:catAx>
      <c:valAx>
        <c:axId val="83163776"/>
        <c:scaling>
          <c:orientation val="minMax"/>
        </c:scaling>
        <c:delete val="0"/>
        <c:axPos val="l"/>
        <c:majorGridlines/>
        <c:numFmt formatCode="0.0%" sourceLinked="1"/>
        <c:majorTickMark val="out"/>
        <c:minorTickMark val="none"/>
        <c:tickLblPos val="nextTo"/>
        <c:txPr>
          <a:bodyPr/>
          <a:lstStyle/>
          <a:p>
            <a:pPr>
              <a:defRPr sz="1400" baseline="0"/>
            </a:pPr>
            <a:endParaRPr lang="de-DE"/>
          </a:p>
        </c:txPr>
        <c:crossAx val="83162240"/>
        <c:crosses val="autoZero"/>
        <c:crossBetween val="between"/>
        <c:majorUnit val="0.2"/>
      </c:valAx>
    </c:plotArea>
    <c:plotVisOnly val="1"/>
    <c:dispBlanksAs val="gap"/>
    <c:showDLblsOverMax val="0"/>
  </c:chart>
  <c:externalData r:id="rId2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rgbClr val="00708C"/>
            </a:solidFill>
          </c:spPr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'Euro pro Jahr'!$B$5:$B$9</c:f>
              <c:strCache>
                <c:ptCount val="5"/>
                <c:pt idx="0">
                  <c:v>Mehr als 8.000 Euro</c:v>
                </c:pt>
                <c:pt idx="1">
                  <c:v>6.001 - 8.000 Euro</c:v>
                </c:pt>
                <c:pt idx="2">
                  <c:v>4.001 - 6.000 Euro</c:v>
                </c:pt>
                <c:pt idx="3">
                  <c:v>2.001 - 4.000 Euro</c:v>
                </c:pt>
                <c:pt idx="4">
                  <c:v>bis 2.000 Euro pro Jahr</c:v>
                </c:pt>
              </c:strCache>
            </c:strRef>
          </c:cat>
          <c:val>
            <c:numRef>
              <c:f>'Euro pro Jahr'!$C$5:$C$9</c:f>
              <c:numCache>
                <c:formatCode>0.0%</c:formatCode>
                <c:ptCount val="5"/>
                <c:pt idx="0">
                  <c:v>0.105</c:v>
                </c:pt>
                <c:pt idx="1">
                  <c:v>5.7000000000000002E-2</c:v>
                </c:pt>
                <c:pt idx="2">
                  <c:v>0.17699999999999999</c:v>
                </c:pt>
                <c:pt idx="3">
                  <c:v>0.30099999999999999</c:v>
                </c:pt>
                <c:pt idx="4">
                  <c:v>0.35899999999999999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4961920"/>
        <c:axId val="84971904"/>
      </c:barChart>
      <c:catAx>
        <c:axId val="84961920"/>
        <c:scaling>
          <c:orientation val="minMax"/>
        </c:scaling>
        <c:delete val="0"/>
        <c:axPos val="l"/>
        <c:majorTickMark val="out"/>
        <c:minorTickMark val="none"/>
        <c:tickLblPos val="nextTo"/>
        <c:crossAx val="84971904"/>
        <c:crosses val="autoZero"/>
        <c:auto val="1"/>
        <c:lblAlgn val="ctr"/>
        <c:lblOffset val="100"/>
        <c:noMultiLvlLbl val="0"/>
      </c:catAx>
      <c:valAx>
        <c:axId val="84971904"/>
        <c:scaling>
          <c:orientation val="minMax"/>
        </c:scaling>
        <c:delete val="0"/>
        <c:axPos val="b"/>
        <c:majorGridlines/>
        <c:numFmt formatCode="0.0%" sourceLinked="1"/>
        <c:majorTickMark val="out"/>
        <c:minorTickMark val="none"/>
        <c:tickLblPos val="nextTo"/>
        <c:crossAx val="84961920"/>
        <c:crosses val="autoZero"/>
        <c:crossBetween val="between"/>
        <c:majorUnit val="0.2"/>
      </c:valAx>
    </c:plotArea>
    <c:plotVisOnly val="1"/>
    <c:dispBlanksAs val="gap"/>
    <c:showDLblsOverMax val="0"/>
  </c:chart>
  <c:txPr>
    <a:bodyPr/>
    <a:lstStyle/>
    <a:p>
      <a:pPr>
        <a:defRPr sz="1400" baseline="0"/>
      </a:pPr>
      <a:endParaRPr lang="de-DE"/>
    </a:p>
  </c:txPr>
  <c:externalData r:id="rId2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B616A207-A46D-4014-B828-C27317467B6C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770918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7412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04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 smtClean="0"/>
              <a:t>Klicken Sie, um die Formate des Vorlagentextes zu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</a:p>
        </p:txBody>
      </p:sp>
      <p:sp>
        <p:nvSpPr>
          <p:cNvPr id="604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04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486E1E03-8481-4F34-855B-E7ED2D0409C1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8595402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435" name="Notizenplatzhalt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de-DE" altLang="de-DE" smtClean="0"/>
          </a:p>
        </p:txBody>
      </p:sp>
      <p:sp>
        <p:nvSpPr>
          <p:cNvPr id="18436" name="Foliennummernplatzhalt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9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9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9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9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9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</a:defRPr>
            </a:lvl9pPr>
          </a:lstStyle>
          <a:p>
            <a:fld id="{F1FFC974-EE38-473C-B437-38D4FBC47ABE}" type="slidenum">
              <a:rPr lang="de-DE" altLang="de-DE" sz="1200" smtClean="0">
                <a:latin typeface="Times New Roman" pitchFamily="18" charset="0"/>
              </a:rPr>
              <a:pPr/>
              <a:t>1</a:t>
            </a:fld>
            <a:endParaRPr lang="de-DE" altLang="de-DE" sz="1200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7"/>
          <p:cNvSpPr>
            <a:spLocks noChangeArrowheads="1"/>
          </p:cNvSpPr>
          <p:nvPr userDrawn="1"/>
        </p:nvSpPr>
        <p:spPr bwMode="auto">
          <a:xfrm>
            <a:off x="0" y="0"/>
            <a:ext cx="9144000" cy="2787650"/>
          </a:xfrm>
          <a:prstGeom prst="rect">
            <a:avLst/>
          </a:prstGeom>
          <a:solidFill>
            <a:srgbClr val="DDDDDD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9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9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9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9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9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defRPr/>
            </a:pPr>
            <a:endParaRPr lang="de-DE" altLang="de-DE" smtClean="0"/>
          </a:p>
        </p:txBody>
      </p:sp>
      <p:pic>
        <p:nvPicPr>
          <p:cNvPr id="4" name="Picture 4" descr="Logo-neu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92938" y="1298575"/>
            <a:ext cx="1509712" cy="1773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14"/>
          <p:cNvSpPr>
            <a:spLocks noChangeArrowheads="1"/>
          </p:cNvSpPr>
          <p:nvPr userDrawn="1"/>
        </p:nvSpPr>
        <p:spPr bwMode="auto">
          <a:xfrm>
            <a:off x="3800475" y="6492875"/>
            <a:ext cx="408463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folHlink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/>
          <a:lstStyle>
            <a:lvl1pPr>
              <a:tabLst>
                <a:tab pos="101600" algn="l"/>
                <a:tab pos="3429000" algn="l"/>
                <a:tab pos="8839200" algn="r"/>
              </a:tabLst>
              <a:defRPr sz="9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tabLst>
                <a:tab pos="101600" algn="l"/>
                <a:tab pos="3429000" algn="l"/>
                <a:tab pos="8839200" algn="r"/>
              </a:tabLst>
              <a:defRPr sz="9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tabLst>
                <a:tab pos="101600" algn="l"/>
                <a:tab pos="3429000" algn="l"/>
                <a:tab pos="8839200" algn="r"/>
              </a:tabLst>
              <a:defRPr sz="9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tabLst>
                <a:tab pos="101600" algn="l"/>
                <a:tab pos="3429000" algn="l"/>
                <a:tab pos="8839200" algn="r"/>
              </a:tabLst>
              <a:defRPr sz="9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tabLst>
                <a:tab pos="101600" algn="l"/>
                <a:tab pos="3429000" algn="l"/>
                <a:tab pos="8839200" algn="r"/>
              </a:tabLst>
              <a:defRPr sz="9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01600" algn="l"/>
                <a:tab pos="3429000" algn="l"/>
                <a:tab pos="8839200" algn="r"/>
              </a:tabLst>
              <a:defRPr sz="9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01600" algn="l"/>
                <a:tab pos="3429000" algn="l"/>
                <a:tab pos="8839200" algn="r"/>
              </a:tabLst>
              <a:defRPr sz="9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01600" algn="l"/>
                <a:tab pos="3429000" algn="l"/>
                <a:tab pos="8839200" algn="r"/>
              </a:tabLst>
              <a:defRPr sz="9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01600" algn="l"/>
                <a:tab pos="3429000" algn="l"/>
                <a:tab pos="8839200" algn="r"/>
              </a:tabLst>
              <a:defRPr sz="9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>
              <a:defRPr/>
            </a:pPr>
            <a:r>
              <a:rPr lang="de-DE" altLang="de-DE" smtClean="0"/>
              <a:t>	© 2013 Preiß-Forschung  | Alexander Preiß | info@preiss-forschung.de |   </a:t>
            </a:r>
          </a:p>
        </p:txBody>
      </p:sp>
      <p:sp>
        <p:nvSpPr>
          <p:cNvPr id="9421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90550" y="3254375"/>
            <a:ext cx="7772400" cy="1470025"/>
          </a:xfrm>
        </p:spPr>
        <p:txBody>
          <a:bodyPr anchor="t"/>
          <a:lstStyle>
            <a:lvl1pPr>
              <a:defRPr sz="2400"/>
            </a:lvl1pPr>
          </a:lstStyle>
          <a:p>
            <a:pPr lvl="0"/>
            <a:endParaRPr lang="en-GB" noProof="0" smtClean="0"/>
          </a:p>
        </p:txBody>
      </p:sp>
    </p:spTree>
    <p:extLst>
      <p:ext uri="{BB962C8B-B14F-4D97-AF65-F5344CB8AC3E}">
        <p14:creationId xmlns:p14="http://schemas.microsoft.com/office/powerpoint/2010/main" val="570798707"/>
      </p:ext>
    </p:extLst>
  </p:cSld>
  <p:clrMapOvr>
    <a:masterClrMapping/>
  </p:clrMapOvr>
  <p:transition>
    <p:rand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9069649"/>
      </p:ext>
    </p:extLst>
  </p:cSld>
  <p:clrMapOvr>
    <a:masterClrMapping/>
  </p:clrMapOvr>
  <p:transition>
    <p:rand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59563" y="338138"/>
            <a:ext cx="2016125" cy="6043612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11188" y="338138"/>
            <a:ext cx="5895975" cy="6043612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0062193"/>
      </p:ext>
    </p:extLst>
  </p:cSld>
  <p:clrMapOvr>
    <a:masterClrMapping/>
  </p:clrMapOvr>
  <p:transition>
    <p:rand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17051946"/>
      </p:ext>
    </p:extLst>
  </p:cSld>
  <p:clrMapOvr>
    <a:masterClrMapping/>
  </p:clrMapOvr>
  <p:transition>
    <p:rand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2808932393"/>
      </p:ext>
    </p:extLst>
  </p:cSld>
  <p:clrMapOvr>
    <a:masterClrMapping/>
  </p:clrMapOvr>
  <p:transition>
    <p:rand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11188" y="1844675"/>
            <a:ext cx="3956050" cy="4537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719638" y="1844675"/>
            <a:ext cx="3956050" cy="4537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23344172"/>
      </p:ext>
    </p:extLst>
  </p:cSld>
  <p:clrMapOvr>
    <a:masterClrMapping/>
  </p:clrMapOvr>
  <p:transition>
    <p:rand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02649680"/>
      </p:ext>
    </p:extLst>
  </p:cSld>
  <p:clrMapOvr>
    <a:masterClrMapping/>
  </p:clrMapOvr>
  <p:transition>
    <p:rand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05375075"/>
      </p:ext>
    </p:extLst>
  </p:cSld>
  <p:clrMapOvr>
    <a:masterClrMapping/>
  </p:clrMapOvr>
  <p:transition>
    <p:rand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76851894"/>
      </p:ext>
    </p:extLst>
  </p:cSld>
  <p:clrMapOvr>
    <a:masterClrMapping/>
  </p:clrMapOvr>
  <p:transition>
    <p:rand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3557949999"/>
      </p:ext>
    </p:extLst>
  </p:cSld>
  <p:clrMapOvr>
    <a:masterClrMapping/>
  </p:clrMapOvr>
  <p:transition>
    <p:rand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1680383863"/>
      </p:ext>
    </p:extLst>
  </p:cSld>
  <p:clrMapOvr>
    <a:masterClrMapping/>
  </p:clrMapOvr>
  <p:transition>
    <p:rand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11188" y="338138"/>
            <a:ext cx="7129462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smtClean="0"/>
              <a:t>Klicken Sie, um das Titelformat zu bearbeiten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11188" y="1844675"/>
            <a:ext cx="8064500" cy="4537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smtClean="0"/>
              <a:t>Klicken Sie, um die Formate des Vorlagentextes zu bearbeiten</a:t>
            </a:r>
          </a:p>
          <a:p>
            <a:pPr lvl="1"/>
            <a:r>
              <a:rPr lang="de-DE" altLang="de-DE" smtClean="0"/>
              <a:t>Zweite Ebene</a:t>
            </a:r>
          </a:p>
          <a:p>
            <a:pPr lvl="2"/>
            <a:r>
              <a:rPr lang="de-DE" altLang="de-DE" smtClean="0"/>
              <a:t>Dritte Ebene</a:t>
            </a:r>
          </a:p>
          <a:p>
            <a:pPr lvl="3"/>
            <a:r>
              <a:rPr lang="de-DE" altLang="de-DE" smtClean="0"/>
              <a:t>Vierte Ebene</a:t>
            </a:r>
          </a:p>
          <a:p>
            <a:pPr lvl="4"/>
            <a:r>
              <a:rPr lang="de-DE" altLang="de-DE" smtClean="0"/>
              <a:t>Fünfte Ebene</a:t>
            </a:r>
          </a:p>
        </p:txBody>
      </p:sp>
      <p:sp>
        <p:nvSpPr>
          <p:cNvPr id="1029" name="Rectangle 13"/>
          <p:cNvSpPr>
            <a:spLocks noChangeArrowheads="1"/>
          </p:cNvSpPr>
          <p:nvPr/>
        </p:nvSpPr>
        <p:spPr bwMode="auto">
          <a:xfrm>
            <a:off x="468313" y="6530975"/>
            <a:ext cx="4084637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folHlink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/>
          <a:lstStyle>
            <a:lvl1pPr>
              <a:tabLst>
                <a:tab pos="101600" algn="l"/>
                <a:tab pos="3429000" algn="l"/>
                <a:tab pos="8839200" algn="r"/>
              </a:tabLst>
              <a:defRPr sz="9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tabLst>
                <a:tab pos="101600" algn="l"/>
                <a:tab pos="3429000" algn="l"/>
                <a:tab pos="8839200" algn="r"/>
              </a:tabLst>
              <a:defRPr sz="9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tabLst>
                <a:tab pos="101600" algn="l"/>
                <a:tab pos="3429000" algn="l"/>
                <a:tab pos="8839200" algn="r"/>
              </a:tabLst>
              <a:defRPr sz="9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tabLst>
                <a:tab pos="101600" algn="l"/>
                <a:tab pos="3429000" algn="l"/>
                <a:tab pos="8839200" algn="r"/>
              </a:tabLst>
              <a:defRPr sz="9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tabLst>
                <a:tab pos="101600" algn="l"/>
                <a:tab pos="3429000" algn="l"/>
                <a:tab pos="8839200" algn="r"/>
              </a:tabLst>
              <a:defRPr sz="9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01600" algn="l"/>
                <a:tab pos="3429000" algn="l"/>
                <a:tab pos="8839200" algn="r"/>
              </a:tabLst>
              <a:defRPr sz="9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01600" algn="l"/>
                <a:tab pos="3429000" algn="l"/>
                <a:tab pos="8839200" algn="r"/>
              </a:tabLst>
              <a:defRPr sz="9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01600" algn="l"/>
                <a:tab pos="3429000" algn="l"/>
                <a:tab pos="8839200" algn="r"/>
              </a:tabLst>
              <a:defRPr sz="9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01600" algn="l"/>
                <a:tab pos="3429000" algn="l"/>
                <a:tab pos="8839200" algn="r"/>
              </a:tabLst>
              <a:defRPr sz="9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defRPr/>
            </a:pPr>
            <a:r>
              <a:rPr lang="de-DE" altLang="de-DE" dirty="0" smtClean="0"/>
              <a:t>	© INSITA 2015</a:t>
            </a:r>
          </a:p>
        </p:txBody>
      </p:sp>
      <p:sp>
        <p:nvSpPr>
          <p:cNvPr id="1030" name="Rectangle 14"/>
          <p:cNvSpPr>
            <a:spLocks noChangeArrowheads="1"/>
          </p:cNvSpPr>
          <p:nvPr/>
        </p:nvSpPr>
        <p:spPr bwMode="auto">
          <a:xfrm>
            <a:off x="7812088" y="6483350"/>
            <a:ext cx="1123950" cy="222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/>
          <a:lstStyle>
            <a:lvl1pPr>
              <a:defRPr sz="9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9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9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9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9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defRPr/>
            </a:pPr>
            <a:r>
              <a:rPr lang="en-GB" altLang="de-DE" dirty="0" err="1" smtClean="0"/>
              <a:t>Seite</a:t>
            </a:r>
            <a:r>
              <a:rPr lang="en-GB" altLang="de-DE" dirty="0" smtClean="0"/>
              <a:t> </a:t>
            </a:r>
            <a:fld id="{CD2707B2-94EC-4A77-9BFF-35B3FAC7CD97}" type="slidenum">
              <a:rPr lang="en-GB" altLang="de-DE" smtClean="0"/>
              <a:pPr>
                <a:defRPr/>
              </a:pPr>
              <a:t>‹Nr.›</a:t>
            </a:fld>
            <a:r>
              <a:rPr lang="en-GB" altLang="de-DE" dirty="0" smtClean="0"/>
              <a:t> von 14</a:t>
            </a:r>
          </a:p>
        </p:txBody>
      </p:sp>
      <p:sp>
        <p:nvSpPr>
          <p:cNvPr id="1031" name="Text Box 20"/>
          <p:cNvSpPr txBox="1">
            <a:spLocks noChangeArrowheads="1"/>
          </p:cNvSpPr>
          <p:nvPr userDrawn="1"/>
        </p:nvSpPr>
        <p:spPr bwMode="auto">
          <a:xfrm>
            <a:off x="609600" y="1692275"/>
            <a:ext cx="1143000" cy="13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b">
            <a:spAutoFit/>
          </a:bodyPr>
          <a:lstStyle>
            <a:lvl1pPr>
              <a:defRPr sz="9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9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9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9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9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endParaRPr lang="de-DE" smtClean="0"/>
          </a:p>
        </p:txBody>
      </p:sp>
      <p:pic>
        <p:nvPicPr>
          <p:cNvPr id="2" name="Grafik 3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650" y="479425"/>
            <a:ext cx="935038" cy="996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25" r:id="rId1"/>
    <p:sldLayoutId id="2147483915" r:id="rId2"/>
    <p:sldLayoutId id="2147483916" r:id="rId3"/>
    <p:sldLayoutId id="2147483917" r:id="rId4"/>
    <p:sldLayoutId id="2147483918" r:id="rId5"/>
    <p:sldLayoutId id="2147483919" r:id="rId6"/>
    <p:sldLayoutId id="2147483920" r:id="rId7"/>
    <p:sldLayoutId id="2147483921" r:id="rId8"/>
    <p:sldLayoutId id="2147483922" r:id="rId9"/>
    <p:sldLayoutId id="2147483923" r:id="rId10"/>
    <p:sldLayoutId id="2147483924" r:id="rId11"/>
  </p:sldLayoutIdLst>
  <p:transition>
    <p:random/>
  </p:transition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lnSpc>
          <a:spcPct val="120000"/>
        </a:lnSpc>
        <a:spcBef>
          <a:spcPct val="0"/>
        </a:spcBef>
        <a:spcAft>
          <a:spcPct val="0"/>
        </a:spcAft>
        <a:defRPr sz="20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120000"/>
        </a:lnSpc>
        <a:spcBef>
          <a:spcPct val="0"/>
        </a:spcBef>
        <a:spcAft>
          <a:spcPct val="0"/>
        </a:spcAft>
        <a:defRPr sz="2000">
          <a:solidFill>
            <a:schemeClr val="tx2"/>
          </a:solidFill>
          <a:latin typeface="Arial" pitchFamily="34" charset="0"/>
        </a:defRPr>
      </a:lvl2pPr>
      <a:lvl3pPr algn="l" rtl="0" eaLnBrk="0" fontAlgn="base" hangingPunct="0">
        <a:lnSpc>
          <a:spcPct val="120000"/>
        </a:lnSpc>
        <a:spcBef>
          <a:spcPct val="0"/>
        </a:spcBef>
        <a:spcAft>
          <a:spcPct val="0"/>
        </a:spcAft>
        <a:defRPr sz="2000">
          <a:solidFill>
            <a:schemeClr val="tx2"/>
          </a:solidFill>
          <a:latin typeface="Arial" pitchFamily="34" charset="0"/>
        </a:defRPr>
      </a:lvl3pPr>
      <a:lvl4pPr algn="l" rtl="0" eaLnBrk="0" fontAlgn="base" hangingPunct="0">
        <a:lnSpc>
          <a:spcPct val="120000"/>
        </a:lnSpc>
        <a:spcBef>
          <a:spcPct val="0"/>
        </a:spcBef>
        <a:spcAft>
          <a:spcPct val="0"/>
        </a:spcAft>
        <a:defRPr sz="2000">
          <a:solidFill>
            <a:schemeClr val="tx2"/>
          </a:solidFill>
          <a:latin typeface="Arial" pitchFamily="34" charset="0"/>
        </a:defRPr>
      </a:lvl4pPr>
      <a:lvl5pPr algn="l" rtl="0" eaLnBrk="0" fontAlgn="base" hangingPunct="0">
        <a:lnSpc>
          <a:spcPct val="120000"/>
        </a:lnSpc>
        <a:spcBef>
          <a:spcPct val="0"/>
        </a:spcBef>
        <a:spcAft>
          <a:spcPct val="0"/>
        </a:spcAft>
        <a:defRPr sz="2000">
          <a:solidFill>
            <a:schemeClr val="tx2"/>
          </a:solidFill>
          <a:latin typeface="Arial" pitchFamily="34" charset="0"/>
        </a:defRPr>
      </a:lvl5pPr>
      <a:lvl6pPr marL="457200" algn="l" rtl="0" fontAlgn="base">
        <a:lnSpc>
          <a:spcPct val="120000"/>
        </a:lnSpc>
        <a:spcBef>
          <a:spcPct val="0"/>
        </a:spcBef>
        <a:spcAft>
          <a:spcPct val="0"/>
        </a:spcAft>
        <a:defRPr sz="2000">
          <a:solidFill>
            <a:schemeClr val="tx2"/>
          </a:solidFill>
          <a:latin typeface="Arial" pitchFamily="34" charset="0"/>
        </a:defRPr>
      </a:lvl6pPr>
      <a:lvl7pPr marL="914400" algn="l" rtl="0" fontAlgn="base">
        <a:lnSpc>
          <a:spcPct val="120000"/>
        </a:lnSpc>
        <a:spcBef>
          <a:spcPct val="0"/>
        </a:spcBef>
        <a:spcAft>
          <a:spcPct val="0"/>
        </a:spcAft>
        <a:defRPr sz="2000">
          <a:solidFill>
            <a:schemeClr val="tx2"/>
          </a:solidFill>
          <a:latin typeface="Arial" pitchFamily="34" charset="0"/>
        </a:defRPr>
      </a:lvl7pPr>
      <a:lvl8pPr marL="1371600" algn="l" rtl="0" fontAlgn="base">
        <a:lnSpc>
          <a:spcPct val="120000"/>
        </a:lnSpc>
        <a:spcBef>
          <a:spcPct val="0"/>
        </a:spcBef>
        <a:spcAft>
          <a:spcPct val="0"/>
        </a:spcAft>
        <a:defRPr sz="2000">
          <a:solidFill>
            <a:schemeClr val="tx2"/>
          </a:solidFill>
          <a:latin typeface="Arial" pitchFamily="34" charset="0"/>
        </a:defRPr>
      </a:lvl8pPr>
      <a:lvl9pPr marL="1828800" algn="l" rtl="0" fontAlgn="base">
        <a:lnSpc>
          <a:spcPct val="120000"/>
        </a:lnSpc>
        <a:spcBef>
          <a:spcPct val="0"/>
        </a:spcBef>
        <a:spcAft>
          <a:spcPct val="0"/>
        </a:spcAft>
        <a:defRPr sz="2000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lnSpc>
          <a:spcPct val="120000"/>
        </a:lnSpc>
        <a:spcBef>
          <a:spcPct val="35000"/>
        </a:spcBef>
        <a:spcAft>
          <a:spcPct val="0"/>
        </a:spcAft>
        <a:buClr>
          <a:srgbClr val="008C5B"/>
        </a:buClr>
        <a:buFont typeface="Wingdings" pitchFamily="2" charset="2"/>
        <a:buChar char="§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lnSpc>
          <a:spcPct val="120000"/>
        </a:lnSpc>
        <a:spcBef>
          <a:spcPct val="35000"/>
        </a:spcBef>
        <a:spcAft>
          <a:spcPct val="0"/>
        </a:spcAft>
        <a:buClr>
          <a:srgbClr val="008C5B"/>
        </a:buClr>
        <a:buFont typeface="Wingdings" pitchFamily="2" charset="2"/>
        <a:buChar char="§"/>
        <a:defRPr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lnSpc>
          <a:spcPct val="120000"/>
        </a:lnSpc>
        <a:spcBef>
          <a:spcPct val="35000"/>
        </a:spcBef>
        <a:spcAft>
          <a:spcPct val="0"/>
        </a:spcAft>
        <a:buClr>
          <a:srgbClr val="008C5B"/>
        </a:buClr>
        <a:buFont typeface="Wingdings" pitchFamily="2" charset="2"/>
        <a:buChar char="§"/>
        <a:defRPr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lnSpc>
          <a:spcPct val="120000"/>
        </a:lnSpc>
        <a:spcBef>
          <a:spcPct val="35000"/>
        </a:spcBef>
        <a:spcAft>
          <a:spcPct val="0"/>
        </a:spcAft>
        <a:buClr>
          <a:srgbClr val="008C5B"/>
        </a:buClr>
        <a:buFont typeface="Wingdings" pitchFamily="2" charset="2"/>
        <a:buChar char="§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lnSpc>
          <a:spcPct val="120000"/>
        </a:lnSpc>
        <a:spcBef>
          <a:spcPct val="35000"/>
        </a:spcBef>
        <a:spcAft>
          <a:spcPct val="0"/>
        </a:spcAft>
        <a:buClr>
          <a:srgbClr val="008C5B"/>
        </a:buClr>
        <a:buFont typeface="Wingdings" pitchFamily="2" charset="2"/>
        <a:buChar char="§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lnSpc>
          <a:spcPct val="120000"/>
        </a:lnSpc>
        <a:spcBef>
          <a:spcPct val="35000"/>
        </a:spcBef>
        <a:spcAft>
          <a:spcPct val="0"/>
        </a:spcAft>
        <a:buClr>
          <a:srgbClr val="008C5B"/>
        </a:buClr>
        <a:buFont typeface="Wingdings" pitchFamily="2" charset="2"/>
        <a:buChar char="§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lnSpc>
          <a:spcPct val="120000"/>
        </a:lnSpc>
        <a:spcBef>
          <a:spcPct val="35000"/>
        </a:spcBef>
        <a:spcAft>
          <a:spcPct val="0"/>
        </a:spcAft>
        <a:buClr>
          <a:srgbClr val="008C5B"/>
        </a:buClr>
        <a:buFont typeface="Wingdings" pitchFamily="2" charset="2"/>
        <a:buChar char="§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lnSpc>
          <a:spcPct val="120000"/>
        </a:lnSpc>
        <a:spcBef>
          <a:spcPct val="35000"/>
        </a:spcBef>
        <a:spcAft>
          <a:spcPct val="0"/>
        </a:spcAft>
        <a:buClr>
          <a:srgbClr val="008C5B"/>
        </a:buClr>
        <a:buFont typeface="Wingdings" pitchFamily="2" charset="2"/>
        <a:buChar char="§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lnSpc>
          <a:spcPct val="120000"/>
        </a:lnSpc>
        <a:spcBef>
          <a:spcPct val="35000"/>
        </a:spcBef>
        <a:spcAft>
          <a:spcPct val="0"/>
        </a:spcAft>
        <a:buClr>
          <a:srgbClr val="008C5B"/>
        </a:buClr>
        <a:buFont typeface="Wingdings" pitchFamily="2" charset="2"/>
        <a:buChar char="§"/>
        <a:defRPr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e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8.xml"/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1.xml"/><Relationship Id="rId2" Type="http://schemas.openxmlformats.org/officeDocument/2006/relationships/chart" Target="../charts/chart2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3.xml"/><Relationship Id="rId2" Type="http://schemas.openxmlformats.org/officeDocument/2006/relationships/chart" Target="../charts/chart2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2" descr="titel Kopi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5" y="2773363"/>
            <a:ext cx="9150350" cy="408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5" name="Rectangle 17"/>
          <p:cNvSpPr>
            <a:spLocks noGrp="1" noChangeArrowheads="1"/>
          </p:cNvSpPr>
          <p:nvPr>
            <p:ph type="ctrTitle"/>
          </p:nvPr>
        </p:nvSpPr>
        <p:spPr>
          <a:xfrm>
            <a:off x="184150" y="733425"/>
            <a:ext cx="7772400" cy="1111250"/>
          </a:xfrm>
        </p:spPr>
        <p:txBody>
          <a:bodyPr/>
          <a:lstStyle/>
          <a:p>
            <a:pPr eaLnBrk="1" hangingPunct="1"/>
            <a:r>
              <a:rPr lang="de-DE" altLang="de-DE" sz="2500" smtClean="0">
                <a:solidFill>
                  <a:srgbClr val="008C5B"/>
                </a:solidFill>
              </a:rPr>
              <a:t>Ergebnisse Umfrage | INSITA</a:t>
            </a:r>
            <a:r>
              <a:rPr lang="de-DE" altLang="de-DE" sz="2500" smtClean="0">
                <a:solidFill>
                  <a:schemeClr val="tx1"/>
                </a:solidFill>
              </a:rPr>
              <a:t>-2014 </a:t>
            </a:r>
            <a:r>
              <a:rPr lang="de-DE" altLang="de-DE" sz="2500" smtClean="0">
                <a:solidFill>
                  <a:srgbClr val="008C5B"/>
                </a:solidFill>
              </a:rPr>
              <a:t>|</a:t>
            </a:r>
            <a:r>
              <a:rPr lang="de-DE" altLang="de-DE" sz="2500" smtClean="0">
                <a:solidFill>
                  <a:schemeClr val="tx1"/>
                </a:solidFill>
              </a:rPr>
              <a:t> </a:t>
            </a:r>
            <a:br>
              <a:rPr lang="de-DE" altLang="de-DE" sz="2500" smtClean="0">
                <a:solidFill>
                  <a:schemeClr val="tx1"/>
                </a:solidFill>
              </a:rPr>
            </a:br>
            <a:r>
              <a:rPr lang="de-DE" altLang="de-DE" sz="2500" smtClean="0">
                <a:solidFill>
                  <a:srgbClr val="008C5B"/>
                </a:solidFill>
              </a:rPr>
              <a:t>Merkmale zu den Antwortpersonen</a:t>
            </a:r>
          </a:p>
        </p:txBody>
      </p:sp>
      <p:sp>
        <p:nvSpPr>
          <p:cNvPr id="3076" name="Rectangle 18"/>
          <p:cNvSpPr>
            <a:spLocks noChangeArrowheads="1"/>
          </p:cNvSpPr>
          <p:nvPr/>
        </p:nvSpPr>
        <p:spPr bwMode="auto">
          <a:xfrm>
            <a:off x="179388" y="1700213"/>
            <a:ext cx="6213475" cy="420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>
              <a:lnSpc>
                <a:spcPct val="120000"/>
              </a:lnSpc>
              <a:spcBef>
                <a:spcPct val="35000"/>
              </a:spcBef>
              <a:buClr>
                <a:srgbClr val="008C5B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lnSpc>
                <a:spcPct val="120000"/>
              </a:lnSpc>
              <a:spcBef>
                <a:spcPct val="35000"/>
              </a:spcBef>
              <a:buClr>
                <a:srgbClr val="008C5B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lnSpc>
                <a:spcPct val="120000"/>
              </a:lnSpc>
              <a:spcBef>
                <a:spcPct val="35000"/>
              </a:spcBef>
              <a:buClr>
                <a:srgbClr val="008C5B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lnSpc>
                <a:spcPct val="120000"/>
              </a:lnSpc>
              <a:spcBef>
                <a:spcPct val="35000"/>
              </a:spcBef>
              <a:buClr>
                <a:srgbClr val="008C5B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lnSpc>
                <a:spcPct val="120000"/>
              </a:lnSpc>
              <a:spcBef>
                <a:spcPct val="35000"/>
              </a:spcBef>
              <a:buClr>
                <a:srgbClr val="008C5B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120000"/>
              </a:lnSpc>
              <a:spcBef>
                <a:spcPct val="35000"/>
              </a:spcBef>
              <a:spcAft>
                <a:spcPct val="0"/>
              </a:spcAft>
              <a:buClr>
                <a:srgbClr val="008C5B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120000"/>
              </a:lnSpc>
              <a:spcBef>
                <a:spcPct val="35000"/>
              </a:spcBef>
              <a:spcAft>
                <a:spcPct val="0"/>
              </a:spcAft>
              <a:buClr>
                <a:srgbClr val="008C5B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120000"/>
              </a:lnSpc>
              <a:spcBef>
                <a:spcPct val="35000"/>
              </a:spcBef>
              <a:spcAft>
                <a:spcPct val="0"/>
              </a:spcAft>
              <a:buClr>
                <a:srgbClr val="008C5B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120000"/>
              </a:lnSpc>
              <a:spcBef>
                <a:spcPct val="35000"/>
              </a:spcBef>
              <a:spcAft>
                <a:spcPct val="0"/>
              </a:spcAft>
              <a:buClr>
                <a:srgbClr val="008C5B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de-DE" altLang="de-DE" sz="1800"/>
              <a:t>Schweinfurt, November 2015</a:t>
            </a:r>
          </a:p>
        </p:txBody>
      </p:sp>
      <p:pic>
        <p:nvPicPr>
          <p:cNvPr id="3077" name="Picture 21" descr="Logo-neu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92938" y="1268413"/>
            <a:ext cx="1509712" cy="1773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8" name="AutoShape 7" descr="Deutscher Fallschirmsportverband e.V."/>
          <p:cNvSpPr>
            <a:spLocks noChangeAspect="1" noChangeArrowheads="1"/>
          </p:cNvSpPr>
          <p:nvPr/>
        </p:nvSpPr>
        <p:spPr bwMode="auto">
          <a:xfrm>
            <a:off x="31750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120000"/>
              </a:lnSpc>
              <a:spcBef>
                <a:spcPct val="35000"/>
              </a:spcBef>
              <a:buClr>
                <a:srgbClr val="008C5B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lnSpc>
                <a:spcPct val="120000"/>
              </a:lnSpc>
              <a:spcBef>
                <a:spcPct val="35000"/>
              </a:spcBef>
              <a:buClr>
                <a:srgbClr val="008C5B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lnSpc>
                <a:spcPct val="120000"/>
              </a:lnSpc>
              <a:spcBef>
                <a:spcPct val="35000"/>
              </a:spcBef>
              <a:buClr>
                <a:srgbClr val="008C5B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lnSpc>
                <a:spcPct val="120000"/>
              </a:lnSpc>
              <a:spcBef>
                <a:spcPct val="35000"/>
              </a:spcBef>
              <a:buClr>
                <a:srgbClr val="008C5B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lnSpc>
                <a:spcPct val="120000"/>
              </a:lnSpc>
              <a:spcBef>
                <a:spcPct val="35000"/>
              </a:spcBef>
              <a:buClr>
                <a:srgbClr val="008C5B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120000"/>
              </a:lnSpc>
              <a:spcBef>
                <a:spcPct val="35000"/>
              </a:spcBef>
              <a:spcAft>
                <a:spcPct val="0"/>
              </a:spcAft>
              <a:buClr>
                <a:srgbClr val="008C5B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120000"/>
              </a:lnSpc>
              <a:spcBef>
                <a:spcPct val="35000"/>
              </a:spcBef>
              <a:spcAft>
                <a:spcPct val="0"/>
              </a:spcAft>
              <a:buClr>
                <a:srgbClr val="008C5B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120000"/>
              </a:lnSpc>
              <a:spcBef>
                <a:spcPct val="35000"/>
              </a:spcBef>
              <a:spcAft>
                <a:spcPct val="0"/>
              </a:spcAft>
              <a:buClr>
                <a:srgbClr val="008C5B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120000"/>
              </a:lnSpc>
              <a:spcBef>
                <a:spcPct val="35000"/>
              </a:spcBef>
              <a:spcAft>
                <a:spcPct val="0"/>
              </a:spcAft>
              <a:buClr>
                <a:srgbClr val="008C5B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endParaRPr lang="de-DE" altLang="de-DE"/>
          </a:p>
        </p:txBody>
      </p:sp>
      <p:sp>
        <p:nvSpPr>
          <p:cNvPr id="3079" name="AutoShape 9" descr="Deutscher Fallschirmsportverband e.V."/>
          <p:cNvSpPr>
            <a:spLocks noChangeAspect="1" noChangeArrowheads="1"/>
          </p:cNvSpPr>
          <p:nvPr/>
        </p:nvSpPr>
        <p:spPr bwMode="auto">
          <a:xfrm>
            <a:off x="184150" y="7938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120000"/>
              </a:lnSpc>
              <a:spcBef>
                <a:spcPct val="35000"/>
              </a:spcBef>
              <a:buClr>
                <a:srgbClr val="008C5B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lnSpc>
                <a:spcPct val="120000"/>
              </a:lnSpc>
              <a:spcBef>
                <a:spcPct val="35000"/>
              </a:spcBef>
              <a:buClr>
                <a:srgbClr val="008C5B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lnSpc>
                <a:spcPct val="120000"/>
              </a:lnSpc>
              <a:spcBef>
                <a:spcPct val="35000"/>
              </a:spcBef>
              <a:buClr>
                <a:srgbClr val="008C5B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lnSpc>
                <a:spcPct val="120000"/>
              </a:lnSpc>
              <a:spcBef>
                <a:spcPct val="35000"/>
              </a:spcBef>
              <a:buClr>
                <a:srgbClr val="008C5B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lnSpc>
                <a:spcPct val="120000"/>
              </a:lnSpc>
              <a:spcBef>
                <a:spcPct val="35000"/>
              </a:spcBef>
              <a:buClr>
                <a:srgbClr val="008C5B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120000"/>
              </a:lnSpc>
              <a:spcBef>
                <a:spcPct val="35000"/>
              </a:spcBef>
              <a:spcAft>
                <a:spcPct val="0"/>
              </a:spcAft>
              <a:buClr>
                <a:srgbClr val="008C5B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120000"/>
              </a:lnSpc>
              <a:spcBef>
                <a:spcPct val="35000"/>
              </a:spcBef>
              <a:spcAft>
                <a:spcPct val="0"/>
              </a:spcAft>
              <a:buClr>
                <a:srgbClr val="008C5B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120000"/>
              </a:lnSpc>
              <a:spcBef>
                <a:spcPct val="35000"/>
              </a:spcBef>
              <a:spcAft>
                <a:spcPct val="0"/>
              </a:spcAft>
              <a:buClr>
                <a:srgbClr val="008C5B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120000"/>
              </a:lnSpc>
              <a:spcBef>
                <a:spcPct val="35000"/>
              </a:spcBef>
              <a:spcAft>
                <a:spcPct val="0"/>
              </a:spcAft>
              <a:buClr>
                <a:srgbClr val="008C5B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endParaRPr lang="de-DE" altLang="de-DE"/>
          </a:p>
        </p:txBody>
      </p:sp>
      <p:pic>
        <p:nvPicPr>
          <p:cNvPr id="3080" name="Grafik 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263" y="1268413"/>
            <a:ext cx="1655762" cy="1766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altLang="de-DE" smtClean="0">
                <a:solidFill>
                  <a:srgbClr val="00708C"/>
                </a:solidFill>
              </a:rPr>
              <a:t/>
            </a:r>
            <a:br>
              <a:rPr lang="de-DE" altLang="de-DE" smtClean="0">
                <a:solidFill>
                  <a:srgbClr val="00708C"/>
                </a:solidFill>
              </a:rPr>
            </a:br>
            <a:r>
              <a:rPr lang="de-DE" altLang="de-DE" smtClean="0">
                <a:solidFill>
                  <a:srgbClr val="00708C"/>
                </a:solidFill>
              </a:rPr>
              <a:t>Welche der nachfolgenden Lebensbereiche / Aktivitäten sind für Dich am wichtigsten? (2)</a:t>
            </a:r>
            <a:endParaRPr lang="de-DE" altLang="de-DE" sz="1800" smtClean="0">
              <a:solidFill>
                <a:srgbClr val="00708C"/>
              </a:solidFill>
            </a:endParaRPr>
          </a:p>
        </p:txBody>
      </p:sp>
      <p:graphicFrame>
        <p:nvGraphicFramePr>
          <p:cNvPr id="8" name="Diagramm 7"/>
          <p:cNvGraphicFramePr>
            <a:graphicFrameLocks/>
          </p:cNvGraphicFramePr>
          <p:nvPr/>
        </p:nvGraphicFramePr>
        <p:xfrm>
          <a:off x="539552" y="1556792"/>
          <a:ext cx="8137276" cy="45365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2292" name="Textfeld 2"/>
          <p:cNvSpPr txBox="1">
            <a:spLocks noChangeArrowheads="1"/>
          </p:cNvSpPr>
          <p:nvPr/>
        </p:nvSpPr>
        <p:spPr bwMode="auto">
          <a:xfrm>
            <a:off x="611188" y="1628775"/>
            <a:ext cx="7777162" cy="738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171450" indent="-171450">
              <a:lnSpc>
                <a:spcPct val="120000"/>
              </a:lnSpc>
              <a:spcBef>
                <a:spcPct val="35000"/>
              </a:spcBef>
              <a:buClr>
                <a:srgbClr val="008C5B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lnSpc>
                <a:spcPct val="120000"/>
              </a:lnSpc>
              <a:spcBef>
                <a:spcPct val="35000"/>
              </a:spcBef>
              <a:buClr>
                <a:srgbClr val="008C5B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lnSpc>
                <a:spcPct val="120000"/>
              </a:lnSpc>
              <a:spcBef>
                <a:spcPct val="35000"/>
              </a:spcBef>
              <a:buClr>
                <a:srgbClr val="008C5B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lnSpc>
                <a:spcPct val="120000"/>
              </a:lnSpc>
              <a:spcBef>
                <a:spcPct val="35000"/>
              </a:spcBef>
              <a:buClr>
                <a:srgbClr val="008C5B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lnSpc>
                <a:spcPct val="120000"/>
              </a:lnSpc>
              <a:spcBef>
                <a:spcPct val="35000"/>
              </a:spcBef>
              <a:buClr>
                <a:srgbClr val="008C5B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120000"/>
              </a:lnSpc>
              <a:spcBef>
                <a:spcPct val="35000"/>
              </a:spcBef>
              <a:spcAft>
                <a:spcPct val="0"/>
              </a:spcAft>
              <a:buClr>
                <a:srgbClr val="008C5B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120000"/>
              </a:lnSpc>
              <a:spcBef>
                <a:spcPct val="35000"/>
              </a:spcBef>
              <a:spcAft>
                <a:spcPct val="0"/>
              </a:spcAft>
              <a:buClr>
                <a:srgbClr val="008C5B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120000"/>
              </a:lnSpc>
              <a:spcBef>
                <a:spcPct val="35000"/>
              </a:spcBef>
              <a:spcAft>
                <a:spcPct val="0"/>
              </a:spcAft>
              <a:buClr>
                <a:srgbClr val="008C5B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120000"/>
              </a:lnSpc>
              <a:spcBef>
                <a:spcPct val="35000"/>
              </a:spcBef>
              <a:spcAft>
                <a:spcPct val="0"/>
              </a:spcAft>
              <a:buClr>
                <a:srgbClr val="008C5B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  <a:buFont typeface="Arial" charset="0"/>
              <a:buChar char="•"/>
            </a:pPr>
            <a:r>
              <a:rPr lang="de-DE" altLang="de-DE" sz="1400"/>
              <a:t>Bei der offenen Frage danach, welches die wichtigsten Interessen neben dem Springen sind, ergibt sich ein vergleichbares Bild. Familie, Sport und Reisen werden auch hier am häufigsten aufgeführt. 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altLang="de-DE" smtClean="0">
                <a:solidFill>
                  <a:srgbClr val="00708C"/>
                </a:solidFill>
              </a:rPr>
              <a:t/>
            </a:r>
            <a:br>
              <a:rPr lang="de-DE" altLang="de-DE" smtClean="0">
                <a:solidFill>
                  <a:srgbClr val="00708C"/>
                </a:solidFill>
              </a:rPr>
            </a:br>
            <a:r>
              <a:rPr lang="de-DE" altLang="de-DE" smtClean="0">
                <a:solidFill>
                  <a:srgbClr val="00708C"/>
                </a:solidFill>
              </a:rPr>
              <a:t>Hast Du Zeitschriften abonniert?</a:t>
            </a:r>
            <a:endParaRPr lang="de-DE" altLang="de-DE" sz="1800" smtClean="0">
              <a:solidFill>
                <a:srgbClr val="00708C"/>
              </a:solidFill>
            </a:endParaRPr>
          </a:p>
        </p:txBody>
      </p:sp>
      <p:graphicFrame>
        <p:nvGraphicFramePr>
          <p:cNvPr id="8" name="Diagramm 7"/>
          <p:cNvGraphicFramePr>
            <a:graphicFrameLocks/>
          </p:cNvGraphicFramePr>
          <p:nvPr/>
        </p:nvGraphicFramePr>
        <p:xfrm>
          <a:off x="539552" y="1556792"/>
          <a:ext cx="8137276" cy="45365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3316" name="Rectangle 5"/>
          <p:cNvSpPr>
            <a:spLocks noChangeArrowheads="1"/>
          </p:cNvSpPr>
          <p:nvPr/>
        </p:nvSpPr>
        <p:spPr bwMode="auto">
          <a:xfrm>
            <a:off x="755650" y="6202363"/>
            <a:ext cx="7713663" cy="250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marL="342900" indent="-342900">
              <a:lnSpc>
                <a:spcPct val="120000"/>
              </a:lnSpc>
              <a:spcBef>
                <a:spcPct val="35000"/>
              </a:spcBef>
              <a:buClr>
                <a:srgbClr val="008C5B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lnSpc>
                <a:spcPct val="120000"/>
              </a:lnSpc>
              <a:spcBef>
                <a:spcPct val="35000"/>
              </a:spcBef>
              <a:buClr>
                <a:srgbClr val="008C5B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lnSpc>
                <a:spcPct val="120000"/>
              </a:lnSpc>
              <a:spcBef>
                <a:spcPct val="35000"/>
              </a:spcBef>
              <a:buClr>
                <a:srgbClr val="008C5B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lnSpc>
                <a:spcPct val="120000"/>
              </a:lnSpc>
              <a:spcBef>
                <a:spcPct val="35000"/>
              </a:spcBef>
              <a:buClr>
                <a:srgbClr val="008C5B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lnSpc>
                <a:spcPct val="120000"/>
              </a:lnSpc>
              <a:spcBef>
                <a:spcPct val="35000"/>
              </a:spcBef>
              <a:buClr>
                <a:srgbClr val="008C5B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120000"/>
              </a:lnSpc>
              <a:spcBef>
                <a:spcPct val="35000"/>
              </a:spcBef>
              <a:spcAft>
                <a:spcPct val="0"/>
              </a:spcAft>
              <a:buClr>
                <a:srgbClr val="008C5B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120000"/>
              </a:lnSpc>
              <a:spcBef>
                <a:spcPct val="35000"/>
              </a:spcBef>
              <a:spcAft>
                <a:spcPct val="0"/>
              </a:spcAft>
              <a:buClr>
                <a:srgbClr val="008C5B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120000"/>
              </a:lnSpc>
              <a:spcBef>
                <a:spcPct val="35000"/>
              </a:spcBef>
              <a:spcAft>
                <a:spcPct val="0"/>
              </a:spcAft>
              <a:buClr>
                <a:srgbClr val="008C5B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120000"/>
              </a:lnSpc>
              <a:spcBef>
                <a:spcPct val="35000"/>
              </a:spcBef>
              <a:spcAft>
                <a:spcPct val="0"/>
              </a:spcAft>
              <a:buClr>
                <a:srgbClr val="008C5B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buFont typeface="Wingdings" pitchFamily="2" charset="2"/>
              <a:buNone/>
            </a:pPr>
            <a:r>
              <a:rPr lang="de-DE" altLang="de-DE" sz="1200" b="1">
                <a:solidFill>
                  <a:srgbClr val="00708C"/>
                </a:solidFill>
                <a:cs typeface="Times New Roman" pitchFamily="18" charset="0"/>
              </a:rPr>
              <a:t>								                  n = 229</a:t>
            </a:r>
          </a:p>
        </p:txBody>
      </p:sp>
      <p:graphicFrame>
        <p:nvGraphicFramePr>
          <p:cNvPr id="6" name="Diagramm 5"/>
          <p:cNvGraphicFramePr>
            <a:graphicFrameLocks/>
          </p:cNvGraphicFramePr>
          <p:nvPr/>
        </p:nvGraphicFramePr>
        <p:xfrm>
          <a:off x="611188" y="1556792"/>
          <a:ext cx="7777236" cy="43204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altLang="de-DE" smtClean="0">
                <a:solidFill>
                  <a:srgbClr val="00708C"/>
                </a:solidFill>
              </a:rPr>
              <a:t/>
            </a:r>
            <a:br>
              <a:rPr lang="de-DE" altLang="de-DE" smtClean="0">
                <a:solidFill>
                  <a:srgbClr val="00708C"/>
                </a:solidFill>
              </a:rPr>
            </a:br>
            <a:r>
              <a:rPr lang="de-DE" altLang="de-DE" smtClean="0">
                <a:solidFill>
                  <a:srgbClr val="00708C"/>
                </a:solidFill>
              </a:rPr>
              <a:t>Welche Zeitschriften?</a:t>
            </a:r>
            <a:endParaRPr lang="de-DE" altLang="de-DE" sz="1800" smtClean="0">
              <a:solidFill>
                <a:srgbClr val="00708C"/>
              </a:solidFill>
            </a:endParaRPr>
          </a:p>
        </p:txBody>
      </p:sp>
      <p:graphicFrame>
        <p:nvGraphicFramePr>
          <p:cNvPr id="8" name="Diagramm 7"/>
          <p:cNvGraphicFramePr>
            <a:graphicFrameLocks/>
          </p:cNvGraphicFramePr>
          <p:nvPr/>
        </p:nvGraphicFramePr>
        <p:xfrm>
          <a:off x="539552" y="1556792"/>
          <a:ext cx="8137276" cy="45365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feld 2"/>
          <p:cNvSpPr txBox="1"/>
          <p:nvPr/>
        </p:nvSpPr>
        <p:spPr>
          <a:xfrm>
            <a:off x="611188" y="1628775"/>
            <a:ext cx="7777162" cy="13843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de-DE" sz="1400" dirty="0"/>
              <a:t>Durchschnittlich haben die Befragten 1,5 Titel im Abo.</a:t>
            </a:r>
          </a:p>
          <a:p>
            <a:pPr>
              <a:defRPr/>
            </a:pPr>
            <a:endParaRPr lang="de-DE" sz="1400" dirty="0"/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de-DE" sz="1400" dirty="0"/>
              <a:t>An häufigsten genannt wurde der Spiegel mit 11 Nennungen.</a:t>
            </a:r>
          </a:p>
          <a:p>
            <a:pPr>
              <a:defRPr/>
            </a:pPr>
            <a:endParaRPr lang="de-DE" sz="1400" dirty="0"/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de-DE" sz="1400" dirty="0"/>
              <a:t>Ein echter Schwerpunkt lässt sich nicht feststellen, es werden viele Titel aus unterschiedlichen Bereichen aufgeführt.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altLang="de-DE" smtClean="0">
                <a:solidFill>
                  <a:srgbClr val="00708C"/>
                </a:solidFill>
              </a:rPr>
              <a:t/>
            </a:r>
            <a:br>
              <a:rPr lang="de-DE" altLang="de-DE" smtClean="0">
                <a:solidFill>
                  <a:srgbClr val="00708C"/>
                </a:solidFill>
              </a:rPr>
            </a:br>
            <a:r>
              <a:rPr lang="de-DE" altLang="de-DE" smtClean="0">
                <a:solidFill>
                  <a:srgbClr val="00708C"/>
                </a:solidFill>
              </a:rPr>
              <a:t>Wie oft im Jahr fährst Du (außerhalb der Springerei) in Urlaub?</a:t>
            </a:r>
            <a:endParaRPr lang="de-DE" altLang="de-DE" sz="1800" smtClean="0">
              <a:solidFill>
                <a:srgbClr val="00708C"/>
              </a:solidFill>
            </a:endParaRPr>
          </a:p>
        </p:txBody>
      </p:sp>
      <p:graphicFrame>
        <p:nvGraphicFramePr>
          <p:cNvPr id="8" name="Diagramm 7"/>
          <p:cNvGraphicFramePr>
            <a:graphicFrameLocks/>
          </p:cNvGraphicFramePr>
          <p:nvPr/>
        </p:nvGraphicFramePr>
        <p:xfrm>
          <a:off x="539552" y="1556792"/>
          <a:ext cx="8137276" cy="45365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5364" name="Rectangle 5"/>
          <p:cNvSpPr>
            <a:spLocks noChangeArrowheads="1"/>
          </p:cNvSpPr>
          <p:nvPr/>
        </p:nvSpPr>
        <p:spPr bwMode="auto">
          <a:xfrm>
            <a:off x="755650" y="6202363"/>
            <a:ext cx="7713663" cy="250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marL="342900" indent="-342900">
              <a:lnSpc>
                <a:spcPct val="120000"/>
              </a:lnSpc>
              <a:spcBef>
                <a:spcPct val="35000"/>
              </a:spcBef>
              <a:buClr>
                <a:srgbClr val="008C5B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lnSpc>
                <a:spcPct val="120000"/>
              </a:lnSpc>
              <a:spcBef>
                <a:spcPct val="35000"/>
              </a:spcBef>
              <a:buClr>
                <a:srgbClr val="008C5B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lnSpc>
                <a:spcPct val="120000"/>
              </a:lnSpc>
              <a:spcBef>
                <a:spcPct val="35000"/>
              </a:spcBef>
              <a:buClr>
                <a:srgbClr val="008C5B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lnSpc>
                <a:spcPct val="120000"/>
              </a:lnSpc>
              <a:spcBef>
                <a:spcPct val="35000"/>
              </a:spcBef>
              <a:buClr>
                <a:srgbClr val="008C5B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lnSpc>
                <a:spcPct val="120000"/>
              </a:lnSpc>
              <a:spcBef>
                <a:spcPct val="35000"/>
              </a:spcBef>
              <a:buClr>
                <a:srgbClr val="008C5B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120000"/>
              </a:lnSpc>
              <a:spcBef>
                <a:spcPct val="35000"/>
              </a:spcBef>
              <a:spcAft>
                <a:spcPct val="0"/>
              </a:spcAft>
              <a:buClr>
                <a:srgbClr val="008C5B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120000"/>
              </a:lnSpc>
              <a:spcBef>
                <a:spcPct val="35000"/>
              </a:spcBef>
              <a:spcAft>
                <a:spcPct val="0"/>
              </a:spcAft>
              <a:buClr>
                <a:srgbClr val="008C5B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120000"/>
              </a:lnSpc>
              <a:spcBef>
                <a:spcPct val="35000"/>
              </a:spcBef>
              <a:spcAft>
                <a:spcPct val="0"/>
              </a:spcAft>
              <a:buClr>
                <a:srgbClr val="008C5B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120000"/>
              </a:lnSpc>
              <a:spcBef>
                <a:spcPct val="35000"/>
              </a:spcBef>
              <a:spcAft>
                <a:spcPct val="0"/>
              </a:spcAft>
              <a:buClr>
                <a:srgbClr val="008C5B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buFont typeface="Wingdings" pitchFamily="2" charset="2"/>
              <a:buNone/>
            </a:pPr>
            <a:r>
              <a:rPr lang="de-DE" altLang="de-DE" sz="1200" b="1">
                <a:solidFill>
                  <a:srgbClr val="00708C"/>
                </a:solidFill>
                <a:cs typeface="Times New Roman" pitchFamily="18" charset="0"/>
              </a:rPr>
              <a:t>								                  n = 212</a:t>
            </a:r>
          </a:p>
        </p:txBody>
      </p:sp>
      <p:graphicFrame>
        <p:nvGraphicFramePr>
          <p:cNvPr id="7" name="Diagramm 6"/>
          <p:cNvGraphicFramePr>
            <a:graphicFrameLocks/>
          </p:cNvGraphicFramePr>
          <p:nvPr/>
        </p:nvGraphicFramePr>
        <p:xfrm>
          <a:off x="539551" y="1700808"/>
          <a:ext cx="7929761" cy="43204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altLang="de-DE" smtClean="0">
                <a:solidFill>
                  <a:srgbClr val="00708C"/>
                </a:solidFill>
              </a:rPr>
              <a:t/>
            </a:r>
            <a:br>
              <a:rPr lang="de-DE" altLang="de-DE" smtClean="0">
                <a:solidFill>
                  <a:srgbClr val="00708C"/>
                </a:solidFill>
              </a:rPr>
            </a:br>
            <a:r>
              <a:rPr lang="de-DE" altLang="de-DE" smtClean="0">
                <a:solidFill>
                  <a:srgbClr val="00708C"/>
                </a:solidFill>
              </a:rPr>
              <a:t>Welche Art von Sprüngen machst Du überwiegend?</a:t>
            </a:r>
            <a:endParaRPr lang="de-DE" altLang="de-DE" sz="1800" smtClean="0">
              <a:solidFill>
                <a:srgbClr val="00708C"/>
              </a:solidFill>
            </a:endParaRPr>
          </a:p>
        </p:txBody>
      </p:sp>
      <p:graphicFrame>
        <p:nvGraphicFramePr>
          <p:cNvPr id="8" name="Diagramm 7"/>
          <p:cNvGraphicFramePr>
            <a:graphicFrameLocks/>
          </p:cNvGraphicFramePr>
          <p:nvPr/>
        </p:nvGraphicFramePr>
        <p:xfrm>
          <a:off x="539552" y="1556792"/>
          <a:ext cx="8137276" cy="45365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Diagramm 5"/>
          <p:cNvGraphicFramePr>
            <a:graphicFrameLocks/>
          </p:cNvGraphicFramePr>
          <p:nvPr/>
        </p:nvGraphicFramePr>
        <p:xfrm>
          <a:off x="539551" y="1585912"/>
          <a:ext cx="7929761" cy="45073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altLang="de-DE" smtClean="0">
                <a:solidFill>
                  <a:srgbClr val="00708C"/>
                </a:solidFill>
              </a:rPr>
              <a:t/>
            </a:r>
            <a:br>
              <a:rPr lang="de-DE" altLang="de-DE" smtClean="0">
                <a:solidFill>
                  <a:srgbClr val="00708C"/>
                </a:solidFill>
              </a:rPr>
            </a:br>
            <a:r>
              <a:rPr lang="de-DE" altLang="de-DE" sz="1800" smtClean="0">
                <a:solidFill>
                  <a:srgbClr val="00708C"/>
                </a:solidFill>
              </a:rPr>
              <a:t>Geschlecht</a:t>
            </a:r>
          </a:p>
        </p:txBody>
      </p:sp>
      <p:sp>
        <p:nvSpPr>
          <p:cNvPr id="4099" name="Rectangle 5"/>
          <p:cNvSpPr>
            <a:spLocks noChangeArrowheads="1"/>
          </p:cNvSpPr>
          <p:nvPr/>
        </p:nvSpPr>
        <p:spPr bwMode="auto">
          <a:xfrm>
            <a:off x="755650" y="6202363"/>
            <a:ext cx="7713663" cy="250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marL="342900" indent="-342900">
              <a:lnSpc>
                <a:spcPct val="120000"/>
              </a:lnSpc>
              <a:spcBef>
                <a:spcPct val="35000"/>
              </a:spcBef>
              <a:buClr>
                <a:srgbClr val="008C5B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lnSpc>
                <a:spcPct val="120000"/>
              </a:lnSpc>
              <a:spcBef>
                <a:spcPct val="35000"/>
              </a:spcBef>
              <a:buClr>
                <a:srgbClr val="008C5B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lnSpc>
                <a:spcPct val="120000"/>
              </a:lnSpc>
              <a:spcBef>
                <a:spcPct val="35000"/>
              </a:spcBef>
              <a:buClr>
                <a:srgbClr val="008C5B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lnSpc>
                <a:spcPct val="120000"/>
              </a:lnSpc>
              <a:spcBef>
                <a:spcPct val="35000"/>
              </a:spcBef>
              <a:buClr>
                <a:srgbClr val="008C5B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lnSpc>
                <a:spcPct val="120000"/>
              </a:lnSpc>
              <a:spcBef>
                <a:spcPct val="35000"/>
              </a:spcBef>
              <a:buClr>
                <a:srgbClr val="008C5B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120000"/>
              </a:lnSpc>
              <a:spcBef>
                <a:spcPct val="35000"/>
              </a:spcBef>
              <a:spcAft>
                <a:spcPct val="0"/>
              </a:spcAft>
              <a:buClr>
                <a:srgbClr val="008C5B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120000"/>
              </a:lnSpc>
              <a:spcBef>
                <a:spcPct val="35000"/>
              </a:spcBef>
              <a:spcAft>
                <a:spcPct val="0"/>
              </a:spcAft>
              <a:buClr>
                <a:srgbClr val="008C5B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120000"/>
              </a:lnSpc>
              <a:spcBef>
                <a:spcPct val="35000"/>
              </a:spcBef>
              <a:spcAft>
                <a:spcPct val="0"/>
              </a:spcAft>
              <a:buClr>
                <a:srgbClr val="008C5B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120000"/>
              </a:lnSpc>
              <a:spcBef>
                <a:spcPct val="35000"/>
              </a:spcBef>
              <a:spcAft>
                <a:spcPct val="0"/>
              </a:spcAft>
              <a:buClr>
                <a:srgbClr val="008C5B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buFont typeface="Wingdings" pitchFamily="2" charset="2"/>
              <a:buNone/>
            </a:pPr>
            <a:r>
              <a:rPr lang="de-DE" altLang="de-DE" sz="1200" b="1">
                <a:solidFill>
                  <a:srgbClr val="00708C"/>
                </a:solidFill>
                <a:cs typeface="Times New Roman" pitchFamily="18" charset="0"/>
              </a:rPr>
              <a:t>								                  n = 232</a:t>
            </a:r>
          </a:p>
        </p:txBody>
      </p:sp>
      <p:graphicFrame>
        <p:nvGraphicFramePr>
          <p:cNvPr id="5" name="Diagramm 4"/>
          <p:cNvGraphicFramePr>
            <a:graphicFrameLocks/>
          </p:cNvGraphicFramePr>
          <p:nvPr/>
        </p:nvGraphicFramePr>
        <p:xfrm>
          <a:off x="611188" y="1481138"/>
          <a:ext cx="7858125" cy="43961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altLang="de-DE" smtClean="0">
                <a:solidFill>
                  <a:srgbClr val="00708C"/>
                </a:solidFill>
              </a:rPr>
              <a:t/>
            </a:r>
            <a:br>
              <a:rPr lang="de-DE" altLang="de-DE" smtClean="0">
                <a:solidFill>
                  <a:srgbClr val="00708C"/>
                </a:solidFill>
              </a:rPr>
            </a:br>
            <a:r>
              <a:rPr lang="de-DE" altLang="de-DE" sz="1800" smtClean="0">
                <a:solidFill>
                  <a:srgbClr val="00708C"/>
                </a:solidFill>
              </a:rPr>
              <a:t>Alter</a:t>
            </a:r>
          </a:p>
        </p:txBody>
      </p:sp>
      <p:graphicFrame>
        <p:nvGraphicFramePr>
          <p:cNvPr id="8" name="Diagramm 7"/>
          <p:cNvGraphicFramePr>
            <a:graphicFrameLocks/>
          </p:cNvGraphicFramePr>
          <p:nvPr/>
        </p:nvGraphicFramePr>
        <p:xfrm>
          <a:off x="539552" y="1556792"/>
          <a:ext cx="8137276" cy="40358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124" name="Rectangle 5"/>
          <p:cNvSpPr>
            <a:spLocks noChangeArrowheads="1"/>
          </p:cNvSpPr>
          <p:nvPr/>
        </p:nvSpPr>
        <p:spPr bwMode="auto">
          <a:xfrm>
            <a:off x="755650" y="6202363"/>
            <a:ext cx="7713663" cy="250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marL="342900" indent="-342900">
              <a:lnSpc>
                <a:spcPct val="120000"/>
              </a:lnSpc>
              <a:spcBef>
                <a:spcPct val="35000"/>
              </a:spcBef>
              <a:buClr>
                <a:srgbClr val="008C5B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lnSpc>
                <a:spcPct val="120000"/>
              </a:lnSpc>
              <a:spcBef>
                <a:spcPct val="35000"/>
              </a:spcBef>
              <a:buClr>
                <a:srgbClr val="008C5B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lnSpc>
                <a:spcPct val="120000"/>
              </a:lnSpc>
              <a:spcBef>
                <a:spcPct val="35000"/>
              </a:spcBef>
              <a:buClr>
                <a:srgbClr val="008C5B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lnSpc>
                <a:spcPct val="120000"/>
              </a:lnSpc>
              <a:spcBef>
                <a:spcPct val="35000"/>
              </a:spcBef>
              <a:buClr>
                <a:srgbClr val="008C5B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lnSpc>
                <a:spcPct val="120000"/>
              </a:lnSpc>
              <a:spcBef>
                <a:spcPct val="35000"/>
              </a:spcBef>
              <a:buClr>
                <a:srgbClr val="008C5B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120000"/>
              </a:lnSpc>
              <a:spcBef>
                <a:spcPct val="35000"/>
              </a:spcBef>
              <a:spcAft>
                <a:spcPct val="0"/>
              </a:spcAft>
              <a:buClr>
                <a:srgbClr val="008C5B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120000"/>
              </a:lnSpc>
              <a:spcBef>
                <a:spcPct val="35000"/>
              </a:spcBef>
              <a:spcAft>
                <a:spcPct val="0"/>
              </a:spcAft>
              <a:buClr>
                <a:srgbClr val="008C5B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120000"/>
              </a:lnSpc>
              <a:spcBef>
                <a:spcPct val="35000"/>
              </a:spcBef>
              <a:spcAft>
                <a:spcPct val="0"/>
              </a:spcAft>
              <a:buClr>
                <a:srgbClr val="008C5B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120000"/>
              </a:lnSpc>
              <a:spcBef>
                <a:spcPct val="35000"/>
              </a:spcBef>
              <a:spcAft>
                <a:spcPct val="0"/>
              </a:spcAft>
              <a:buClr>
                <a:srgbClr val="008C5B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buFont typeface="Wingdings" pitchFamily="2" charset="2"/>
              <a:buNone/>
            </a:pPr>
            <a:r>
              <a:rPr lang="de-DE" altLang="de-DE" sz="1200" b="1">
                <a:solidFill>
                  <a:srgbClr val="00708C"/>
                </a:solidFill>
                <a:cs typeface="Times New Roman" pitchFamily="18" charset="0"/>
                <a:sym typeface="Wingdings" pitchFamily="2" charset="2"/>
              </a:rPr>
              <a:t> </a:t>
            </a:r>
            <a:r>
              <a:rPr lang="de-DE" altLang="de-DE" sz="1200" b="1">
                <a:solidFill>
                  <a:srgbClr val="00708C"/>
                </a:solidFill>
                <a:cs typeface="Times New Roman" pitchFamily="18" charset="0"/>
              </a:rPr>
              <a:t>Mittelwert = 42 Jahre						                  n = 225</a:t>
            </a:r>
          </a:p>
        </p:txBody>
      </p:sp>
      <p:graphicFrame>
        <p:nvGraphicFramePr>
          <p:cNvPr id="6" name="Diagramm 5"/>
          <p:cNvGraphicFramePr>
            <a:graphicFrameLocks/>
          </p:cNvGraphicFramePr>
          <p:nvPr/>
        </p:nvGraphicFramePr>
        <p:xfrm>
          <a:off x="467544" y="1556791"/>
          <a:ext cx="7920880" cy="44644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altLang="de-DE" smtClean="0">
                <a:solidFill>
                  <a:srgbClr val="00708C"/>
                </a:solidFill>
              </a:rPr>
              <a:t/>
            </a:r>
            <a:br>
              <a:rPr lang="de-DE" altLang="de-DE" smtClean="0">
                <a:solidFill>
                  <a:srgbClr val="00708C"/>
                </a:solidFill>
              </a:rPr>
            </a:br>
            <a:r>
              <a:rPr lang="de-DE" altLang="de-DE" smtClean="0">
                <a:solidFill>
                  <a:srgbClr val="00708C"/>
                </a:solidFill>
              </a:rPr>
              <a:t>Beruflicher Status</a:t>
            </a:r>
            <a:endParaRPr lang="de-DE" altLang="de-DE" sz="1800" smtClean="0">
              <a:solidFill>
                <a:srgbClr val="00708C"/>
              </a:solidFill>
            </a:endParaRPr>
          </a:p>
        </p:txBody>
      </p:sp>
      <p:graphicFrame>
        <p:nvGraphicFramePr>
          <p:cNvPr id="8" name="Diagramm 7"/>
          <p:cNvGraphicFramePr>
            <a:graphicFrameLocks/>
          </p:cNvGraphicFramePr>
          <p:nvPr/>
        </p:nvGraphicFramePr>
        <p:xfrm>
          <a:off x="539552" y="1556792"/>
          <a:ext cx="8137276" cy="45365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148" name="Rectangle 5"/>
          <p:cNvSpPr>
            <a:spLocks noChangeArrowheads="1"/>
          </p:cNvSpPr>
          <p:nvPr/>
        </p:nvSpPr>
        <p:spPr bwMode="auto">
          <a:xfrm>
            <a:off x="755650" y="6202363"/>
            <a:ext cx="7713663" cy="250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marL="342900" indent="-342900">
              <a:lnSpc>
                <a:spcPct val="120000"/>
              </a:lnSpc>
              <a:spcBef>
                <a:spcPct val="35000"/>
              </a:spcBef>
              <a:buClr>
                <a:srgbClr val="008C5B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lnSpc>
                <a:spcPct val="120000"/>
              </a:lnSpc>
              <a:spcBef>
                <a:spcPct val="35000"/>
              </a:spcBef>
              <a:buClr>
                <a:srgbClr val="008C5B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lnSpc>
                <a:spcPct val="120000"/>
              </a:lnSpc>
              <a:spcBef>
                <a:spcPct val="35000"/>
              </a:spcBef>
              <a:buClr>
                <a:srgbClr val="008C5B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lnSpc>
                <a:spcPct val="120000"/>
              </a:lnSpc>
              <a:spcBef>
                <a:spcPct val="35000"/>
              </a:spcBef>
              <a:buClr>
                <a:srgbClr val="008C5B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lnSpc>
                <a:spcPct val="120000"/>
              </a:lnSpc>
              <a:spcBef>
                <a:spcPct val="35000"/>
              </a:spcBef>
              <a:buClr>
                <a:srgbClr val="008C5B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120000"/>
              </a:lnSpc>
              <a:spcBef>
                <a:spcPct val="35000"/>
              </a:spcBef>
              <a:spcAft>
                <a:spcPct val="0"/>
              </a:spcAft>
              <a:buClr>
                <a:srgbClr val="008C5B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120000"/>
              </a:lnSpc>
              <a:spcBef>
                <a:spcPct val="35000"/>
              </a:spcBef>
              <a:spcAft>
                <a:spcPct val="0"/>
              </a:spcAft>
              <a:buClr>
                <a:srgbClr val="008C5B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120000"/>
              </a:lnSpc>
              <a:spcBef>
                <a:spcPct val="35000"/>
              </a:spcBef>
              <a:spcAft>
                <a:spcPct val="0"/>
              </a:spcAft>
              <a:buClr>
                <a:srgbClr val="008C5B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120000"/>
              </a:lnSpc>
              <a:spcBef>
                <a:spcPct val="35000"/>
              </a:spcBef>
              <a:spcAft>
                <a:spcPct val="0"/>
              </a:spcAft>
              <a:buClr>
                <a:srgbClr val="008C5B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buFont typeface="Wingdings" pitchFamily="2" charset="2"/>
              <a:buNone/>
            </a:pPr>
            <a:r>
              <a:rPr lang="de-DE" altLang="de-DE" sz="1200" b="1">
                <a:solidFill>
                  <a:srgbClr val="00708C"/>
                </a:solidFill>
                <a:cs typeface="Times New Roman" pitchFamily="18" charset="0"/>
              </a:rPr>
              <a:t>								                  n = 231</a:t>
            </a:r>
          </a:p>
        </p:txBody>
      </p:sp>
      <p:graphicFrame>
        <p:nvGraphicFramePr>
          <p:cNvPr id="7" name="Diagramm 6"/>
          <p:cNvGraphicFramePr>
            <a:graphicFrameLocks/>
          </p:cNvGraphicFramePr>
          <p:nvPr/>
        </p:nvGraphicFramePr>
        <p:xfrm>
          <a:off x="611188" y="1556792"/>
          <a:ext cx="7777236" cy="45365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altLang="de-DE" smtClean="0">
                <a:solidFill>
                  <a:srgbClr val="00708C"/>
                </a:solidFill>
              </a:rPr>
              <a:t/>
            </a:r>
            <a:br>
              <a:rPr lang="de-DE" altLang="de-DE" smtClean="0">
                <a:solidFill>
                  <a:srgbClr val="00708C"/>
                </a:solidFill>
              </a:rPr>
            </a:br>
            <a:r>
              <a:rPr lang="de-DE" altLang="de-DE" smtClean="0">
                <a:solidFill>
                  <a:srgbClr val="00708C"/>
                </a:solidFill>
              </a:rPr>
              <a:t>In welcher Branche bist Du tätig?</a:t>
            </a:r>
            <a:endParaRPr lang="de-DE" altLang="de-DE" sz="1800" smtClean="0">
              <a:solidFill>
                <a:srgbClr val="00708C"/>
              </a:solidFill>
            </a:endParaRPr>
          </a:p>
        </p:txBody>
      </p:sp>
      <p:graphicFrame>
        <p:nvGraphicFramePr>
          <p:cNvPr id="8" name="Diagramm 7"/>
          <p:cNvGraphicFramePr>
            <a:graphicFrameLocks/>
          </p:cNvGraphicFramePr>
          <p:nvPr/>
        </p:nvGraphicFramePr>
        <p:xfrm>
          <a:off x="539552" y="1556792"/>
          <a:ext cx="8137276" cy="45365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172" name="Rectangle 5"/>
          <p:cNvSpPr>
            <a:spLocks noChangeArrowheads="1"/>
          </p:cNvSpPr>
          <p:nvPr/>
        </p:nvSpPr>
        <p:spPr bwMode="auto">
          <a:xfrm>
            <a:off x="755650" y="6202363"/>
            <a:ext cx="7713663" cy="250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marL="342900" indent="-342900">
              <a:lnSpc>
                <a:spcPct val="120000"/>
              </a:lnSpc>
              <a:spcBef>
                <a:spcPct val="35000"/>
              </a:spcBef>
              <a:buClr>
                <a:srgbClr val="008C5B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lnSpc>
                <a:spcPct val="120000"/>
              </a:lnSpc>
              <a:spcBef>
                <a:spcPct val="35000"/>
              </a:spcBef>
              <a:buClr>
                <a:srgbClr val="008C5B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lnSpc>
                <a:spcPct val="120000"/>
              </a:lnSpc>
              <a:spcBef>
                <a:spcPct val="35000"/>
              </a:spcBef>
              <a:buClr>
                <a:srgbClr val="008C5B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lnSpc>
                <a:spcPct val="120000"/>
              </a:lnSpc>
              <a:spcBef>
                <a:spcPct val="35000"/>
              </a:spcBef>
              <a:buClr>
                <a:srgbClr val="008C5B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lnSpc>
                <a:spcPct val="120000"/>
              </a:lnSpc>
              <a:spcBef>
                <a:spcPct val="35000"/>
              </a:spcBef>
              <a:buClr>
                <a:srgbClr val="008C5B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120000"/>
              </a:lnSpc>
              <a:spcBef>
                <a:spcPct val="35000"/>
              </a:spcBef>
              <a:spcAft>
                <a:spcPct val="0"/>
              </a:spcAft>
              <a:buClr>
                <a:srgbClr val="008C5B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120000"/>
              </a:lnSpc>
              <a:spcBef>
                <a:spcPct val="35000"/>
              </a:spcBef>
              <a:spcAft>
                <a:spcPct val="0"/>
              </a:spcAft>
              <a:buClr>
                <a:srgbClr val="008C5B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120000"/>
              </a:lnSpc>
              <a:spcBef>
                <a:spcPct val="35000"/>
              </a:spcBef>
              <a:spcAft>
                <a:spcPct val="0"/>
              </a:spcAft>
              <a:buClr>
                <a:srgbClr val="008C5B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120000"/>
              </a:lnSpc>
              <a:spcBef>
                <a:spcPct val="35000"/>
              </a:spcBef>
              <a:spcAft>
                <a:spcPct val="0"/>
              </a:spcAft>
              <a:buClr>
                <a:srgbClr val="008C5B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buFont typeface="Wingdings" pitchFamily="2" charset="2"/>
              <a:buNone/>
            </a:pPr>
            <a:r>
              <a:rPr lang="de-DE" altLang="de-DE" sz="1200" b="1">
                <a:solidFill>
                  <a:srgbClr val="00708C"/>
                </a:solidFill>
                <a:cs typeface="Times New Roman" pitchFamily="18" charset="0"/>
              </a:rPr>
              <a:t>								                  n = 231</a:t>
            </a:r>
          </a:p>
        </p:txBody>
      </p:sp>
      <p:graphicFrame>
        <p:nvGraphicFramePr>
          <p:cNvPr id="6" name="Diagramm 5"/>
          <p:cNvGraphicFramePr>
            <a:graphicFrameLocks/>
          </p:cNvGraphicFramePr>
          <p:nvPr/>
        </p:nvGraphicFramePr>
        <p:xfrm>
          <a:off x="611188" y="1585912"/>
          <a:ext cx="7858125" cy="45073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altLang="de-DE" smtClean="0">
                <a:solidFill>
                  <a:srgbClr val="00708C"/>
                </a:solidFill>
              </a:rPr>
              <a:t/>
            </a:r>
            <a:br>
              <a:rPr lang="de-DE" altLang="de-DE" smtClean="0">
                <a:solidFill>
                  <a:srgbClr val="00708C"/>
                </a:solidFill>
              </a:rPr>
            </a:br>
            <a:r>
              <a:rPr lang="de-DE" altLang="de-DE" smtClean="0">
                <a:solidFill>
                  <a:srgbClr val="00708C"/>
                </a:solidFill>
              </a:rPr>
              <a:t>Ausgaben für den Sport pro Jahr</a:t>
            </a:r>
            <a:endParaRPr lang="de-DE" altLang="de-DE" sz="1800" smtClean="0">
              <a:solidFill>
                <a:srgbClr val="00708C"/>
              </a:solidFill>
            </a:endParaRPr>
          </a:p>
        </p:txBody>
      </p:sp>
      <p:graphicFrame>
        <p:nvGraphicFramePr>
          <p:cNvPr id="8" name="Diagramm 7"/>
          <p:cNvGraphicFramePr>
            <a:graphicFrameLocks/>
          </p:cNvGraphicFramePr>
          <p:nvPr/>
        </p:nvGraphicFramePr>
        <p:xfrm>
          <a:off x="539552" y="1556792"/>
          <a:ext cx="8137276" cy="45365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196" name="Rectangle 5"/>
          <p:cNvSpPr>
            <a:spLocks noChangeArrowheads="1"/>
          </p:cNvSpPr>
          <p:nvPr/>
        </p:nvSpPr>
        <p:spPr bwMode="auto">
          <a:xfrm>
            <a:off x="755650" y="6202363"/>
            <a:ext cx="7713663" cy="250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marL="342900" indent="-342900">
              <a:lnSpc>
                <a:spcPct val="120000"/>
              </a:lnSpc>
              <a:spcBef>
                <a:spcPct val="35000"/>
              </a:spcBef>
              <a:buClr>
                <a:srgbClr val="008C5B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lnSpc>
                <a:spcPct val="120000"/>
              </a:lnSpc>
              <a:spcBef>
                <a:spcPct val="35000"/>
              </a:spcBef>
              <a:buClr>
                <a:srgbClr val="008C5B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lnSpc>
                <a:spcPct val="120000"/>
              </a:lnSpc>
              <a:spcBef>
                <a:spcPct val="35000"/>
              </a:spcBef>
              <a:buClr>
                <a:srgbClr val="008C5B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lnSpc>
                <a:spcPct val="120000"/>
              </a:lnSpc>
              <a:spcBef>
                <a:spcPct val="35000"/>
              </a:spcBef>
              <a:buClr>
                <a:srgbClr val="008C5B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lnSpc>
                <a:spcPct val="120000"/>
              </a:lnSpc>
              <a:spcBef>
                <a:spcPct val="35000"/>
              </a:spcBef>
              <a:buClr>
                <a:srgbClr val="008C5B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120000"/>
              </a:lnSpc>
              <a:spcBef>
                <a:spcPct val="35000"/>
              </a:spcBef>
              <a:spcAft>
                <a:spcPct val="0"/>
              </a:spcAft>
              <a:buClr>
                <a:srgbClr val="008C5B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120000"/>
              </a:lnSpc>
              <a:spcBef>
                <a:spcPct val="35000"/>
              </a:spcBef>
              <a:spcAft>
                <a:spcPct val="0"/>
              </a:spcAft>
              <a:buClr>
                <a:srgbClr val="008C5B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120000"/>
              </a:lnSpc>
              <a:spcBef>
                <a:spcPct val="35000"/>
              </a:spcBef>
              <a:spcAft>
                <a:spcPct val="0"/>
              </a:spcAft>
              <a:buClr>
                <a:srgbClr val="008C5B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120000"/>
              </a:lnSpc>
              <a:spcBef>
                <a:spcPct val="35000"/>
              </a:spcBef>
              <a:spcAft>
                <a:spcPct val="0"/>
              </a:spcAft>
              <a:buClr>
                <a:srgbClr val="008C5B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buFont typeface="Wingdings" pitchFamily="2" charset="2"/>
              <a:buNone/>
            </a:pPr>
            <a:r>
              <a:rPr lang="de-DE" altLang="de-DE" sz="1200" b="1">
                <a:solidFill>
                  <a:srgbClr val="00708C"/>
                </a:solidFill>
                <a:cs typeface="Times New Roman" pitchFamily="18" charset="0"/>
              </a:rPr>
              <a:t>								                  n = 209</a:t>
            </a:r>
          </a:p>
        </p:txBody>
      </p:sp>
      <p:graphicFrame>
        <p:nvGraphicFramePr>
          <p:cNvPr id="9" name="Diagramm 8"/>
          <p:cNvGraphicFramePr>
            <a:graphicFrameLocks/>
          </p:cNvGraphicFramePr>
          <p:nvPr/>
        </p:nvGraphicFramePr>
        <p:xfrm>
          <a:off x="539551" y="1556792"/>
          <a:ext cx="7929761" cy="44644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altLang="de-DE" smtClean="0">
                <a:solidFill>
                  <a:srgbClr val="00708C"/>
                </a:solidFill>
              </a:rPr>
              <a:t/>
            </a:r>
            <a:br>
              <a:rPr lang="de-DE" altLang="de-DE" smtClean="0">
                <a:solidFill>
                  <a:srgbClr val="00708C"/>
                </a:solidFill>
              </a:rPr>
            </a:br>
            <a:r>
              <a:rPr lang="de-DE" altLang="de-DE" smtClean="0">
                <a:solidFill>
                  <a:srgbClr val="00708C"/>
                </a:solidFill>
              </a:rPr>
              <a:t>Ich refinanziere Teile meiner Ausgaben für das Springen</a:t>
            </a:r>
            <a:br>
              <a:rPr lang="de-DE" altLang="de-DE" smtClean="0">
                <a:solidFill>
                  <a:srgbClr val="00708C"/>
                </a:solidFill>
              </a:rPr>
            </a:br>
            <a:r>
              <a:rPr lang="de-DE" altLang="de-DE" smtClean="0">
                <a:solidFill>
                  <a:srgbClr val="00708C"/>
                </a:solidFill>
              </a:rPr>
              <a:t>durch Arbeitssprünge oder Coaching</a:t>
            </a:r>
            <a:endParaRPr lang="de-DE" altLang="de-DE" sz="1800" smtClean="0">
              <a:solidFill>
                <a:srgbClr val="00708C"/>
              </a:solidFill>
            </a:endParaRPr>
          </a:p>
        </p:txBody>
      </p:sp>
      <p:graphicFrame>
        <p:nvGraphicFramePr>
          <p:cNvPr id="8" name="Diagramm 7"/>
          <p:cNvGraphicFramePr>
            <a:graphicFrameLocks/>
          </p:cNvGraphicFramePr>
          <p:nvPr/>
        </p:nvGraphicFramePr>
        <p:xfrm>
          <a:off x="539552" y="1556792"/>
          <a:ext cx="8137276" cy="45365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220" name="Rectangle 5"/>
          <p:cNvSpPr>
            <a:spLocks noChangeArrowheads="1"/>
          </p:cNvSpPr>
          <p:nvPr/>
        </p:nvSpPr>
        <p:spPr bwMode="auto">
          <a:xfrm>
            <a:off x="755650" y="6202363"/>
            <a:ext cx="7713663" cy="250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marL="342900" indent="-342900">
              <a:lnSpc>
                <a:spcPct val="120000"/>
              </a:lnSpc>
              <a:spcBef>
                <a:spcPct val="35000"/>
              </a:spcBef>
              <a:buClr>
                <a:srgbClr val="008C5B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lnSpc>
                <a:spcPct val="120000"/>
              </a:lnSpc>
              <a:spcBef>
                <a:spcPct val="35000"/>
              </a:spcBef>
              <a:buClr>
                <a:srgbClr val="008C5B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lnSpc>
                <a:spcPct val="120000"/>
              </a:lnSpc>
              <a:spcBef>
                <a:spcPct val="35000"/>
              </a:spcBef>
              <a:buClr>
                <a:srgbClr val="008C5B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lnSpc>
                <a:spcPct val="120000"/>
              </a:lnSpc>
              <a:spcBef>
                <a:spcPct val="35000"/>
              </a:spcBef>
              <a:buClr>
                <a:srgbClr val="008C5B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lnSpc>
                <a:spcPct val="120000"/>
              </a:lnSpc>
              <a:spcBef>
                <a:spcPct val="35000"/>
              </a:spcBef>
              <a:buClr>
                <a:srgbClr val="008C5B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120000"/>
              </a:lnSpc>
              <a:spcBef>
                <a:spcPct val="35000"/>
              </a:spcBef>
              <a:spcAft>
                <a:spcPct val="0"/>
              </a:spcAft>
              <a:buClr>
                <a:srgbClr val="008C5B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120000"/>
              </a:lnSpc>
              <a:spcBef>
                <a:spcPct val="35000"/>
              </a:spcBef>
              <a:spcAft>
                <a:spcPct val="0"/>
              </a:spcAft>
              <a:buClr>
                <a:srgbClr val="008C5B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120000"/>
              </a:lnSpc>
              <a:spcBef>
                <a:spcPct val="35000"/>
              </a:spcBef>
              <a:spcAft>
                <a:spcPct val="0"/>
              </a:spcAft>
              <a:buClr>
                <a:srgbClr val="008C5B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120000"/>
              </a:lnSpc>
              <a:spcBef>
                <a:spcPct val="35000"/>
              </a:spcBef>
              <a:spcAft>
                <a:spcPct val="0"/>
              </a:spcAft>
              <a:buClr>
                <a:srgbClr val="008C5B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buFont typeface="Wingdings" pitchFamily="2" charset="2"/>
              <a:buNone/>
            </a:pPr>
            <a:r>
              <a:rPr lang="de-DE" altLang="de-DE" sz="1200" b="1">
                <a:solidFill>
                  <a:srgbClr val="00708C"/>
                </a:solidFill>
                <a:cs typeface="Times New Roman" pitchFamily="18" charset="0"/>
              </a:rPr>
              <a:t>								                  n = 234</a:t>
            </a:r>
          </a:p>
        </p:txBody>
      </p:sp>
      <p:graphicFrame>
        <p:nvGraphicFramePr>
          <p:cNvPr id="7" name="Diagramm 6"/>
          <p:cNvGraphicFramePr>
            <a:graphicFrameLocks/>
          </p:cNvGraphicFramePr>
          <p:nvPr/>
        </p:nvGraphicFramePr>
        <p:xfrm>
          <a:off x="611187" y="1700808"/>
          <a:ext cx="7858125" cy="43924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altLang="de-DE" smtClean="0">
                <a:solidFill>
                  <a:srgbClr val="00708C"/>
                </a:solidFill>
              </a:rPr>
              <a:t/>
            </a:r>
            <a:br>
              <a:rPr lang="de-DE" altLang="de-DE" smtClean="0">
                <a:solidFill>
                  <a:srgbClr val="00708C"/>
                </a:solidFill>
              </a:rPr>
            </a:br>
            <a:r>
              <a:rPr lang="de-DE" altLang="de-DE" smtClean="0">
                <a:solidFill>
                  <a:srgbClr val="00708C"/>
                </a:solidFill>
              </a:rPr>
              <a:t>Monatliches Netto-Haushalts-Einkommen</a:t>
            </a:r>
            <a:endParaRPr lang="de-DE" altLang="de-DE" sz="1800" smtClean="0">
              <a:solidFill>
                <a:srgbClr val="00708C"/>
              </a:solidFill>
            </a:endParaRPr>
          </a:p>
        </p:txBody>
      </p:sp>
      <p:graphicFrame>
        <p:nvGraphicFramePr>
          <p:cNvPr id="8" name="Diagramm 7"/>
          <p:cNvGraphicFramePr>
            <a:graphicFrameLocks/>
          </p:cNvGraphicFramePr>
          <p:nvPr/>
        </p:nvGraphicFramePr>
        <p:xfrm>
          <a:off x="539552" y="1556792"/>
          <a:ext cx="8137276" cy="45365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244" name="Rectangle 5"/>
          <p:cNvSpPr>
            <a:spLocks noChangeArrowheads="1"/>
          </p:cNvSpPr>
          <p:nvPr/>
        </p:nvSpPr>
        <p:spPr bwMode="auto">
          <a:xfrm>
            <a:off x="755650" y="6202363"/>
            <a:ext cx="7713663" cy="250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marL="342900" indent="-342900">
              <a:lnSpc>
                <a:spcPct val="120000"/>
              </a:lnSpc>
              <a:spcBef>
                <a:spcPct val="35000"/>
              </a:spcBef>
              <a:buClr>
                <a:srgbClr val="008C5B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lnSpc>
                <a:spcPct val="120000"/>
              </a:lnSpc>
              <a:spcBef>
                <a:spcPct val="35000"/>
              </a:spcBef>
              <a:buClr>
                <a:srgbClr val="008C5B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lnSpc>
                <a:spcPct val="120000"/>
              </a:lnSpc>
              <a:spcBef>
                <a:spcPct val="35000"/>
              </a:spcBef>
              <a:buClr>
                <a:srgbClr val="008C5B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lnSpc>
                <a:spcPct val="120000"/>
              </a:lnSpc>
              <a:spcBef>
                <a:spcPct val="35000"/>
              </a:spcBef>
              <a:buClr>
                <a:srgbClr val="008C5B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lnSpc>
                <a:spcPct val="120000"/>
              </a:lnSpc>
              <a:spcBef>
                <a:spcPct val="35000"/>
              </a:spcBef>
              <a:buClr>
                <a:srgbClr val="008C5B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120000"/>
              </a:lnSpc>
              <a:spcBef>
                <a:spcPct val="35000"/>
              </a:spcBef>
              <a:spcAft>
                <a:spcPct val="0"/>
              </a:spcAft>
              <a:buClr>
                <a:srgbClr val="008C5B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120000"/>
              </a:lnSpc>
              <a:spcBef>
                <a:spcPct val="35000"/>
              </a:spcBef>
              <a:spcAft>
                <a:spcPct val="0"/>
              </a:spcAft>
              <a:buClr>
                <a:srgbClr val="008C5B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120000"/>
              </a:lnSpc>
              <a:spcBef>
                <a:spcPct val="35000"/>
              </a:spcBef>
              <a:spcAft>
                <a:spcPct val="0"/>
              </a:spcAft>
              <a:buClr>
                <a:srgbClr val="008C5B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120000"/>
              </a:lnSpc>
              <a:spcBef>
                <a:spcPct val="35000"/>
              </a:spcBef>
              <a:spcAft>
                <a:spcPct val="0"/>
              </a:spcAft>
              <a:buClr>
                <a:srgbClr val="008C5B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buFont typeface="Wingdings" pitchFamily="2" charset="2"/>
              <a:buNone/>
            </a:pPr>
            <a:r>
              <a:rPr lang="de-DE" altLang="de-DE" sz="1200" b="1">
                <a:solidFill>
                  <a:srgbClr val="00708C"/>
                </a:solidFill>
                <a:cs typeface="Times New Roman" pitchFamily="18" charset="0"/>
              </a:rPr>
              <a:t>								                  n = 210</a:t>
            </a:r>
          </a:p>
        </p:txBody>
      </p:sp>
      <p:graphicFrame>
        <p:nvGraphicFramePr>
          <p:cNvPr id="9" name="Diagramm 8"/>
          <p:cNvGraphicFramePr>
            <a:graphicFrameLocks/>
          </p:cNvGraphicFramePr>
          <p:nvPr/>
        </p:nvGraphicFramePr>
        <p:xfrm>
          <a:off x="539551" y="1556792"/>
          <a:ext cx="7929761" cy="45365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altLang="de-DE" smtClean="0">
                <a:solidFill>
                  <a:srgbClr val="00708C"/>
                </a:solidFill>
              </a:rPr>
              <a:t/>
            </a:r>
            <a:br>
              <a:rPr lang="de-DE" altLang="de-DE" smtClean="0">
                <a:solidFill>
                  <a:srgbClr val="00708C"/>
                </a:solidFill>
              </a:rPr>
            </a:br>
            <a:r>
              <a:rPr lang="de-DE" altLang="de-DE" smtClean="0">
                <a:solidFill>
                  <a:srgbClr val="00708C"/>
                </a:solidFill>
              </a:rPr>
              <a:t>Welche der nachfolgenden Lebensbereiche / Aktivitäten sind für Dich am wichtigsten? (1)</a:t>
            </a:r>
            <a:endParaRPr lang="de-DE" altLang="de-DE" sz="1800" smtClean="0">
              <a:solidFill>
                <a:srgbClr val="00708C"/>
              </a:solidFill>
            </a:endParaRPr>
          </a:p>
        </p:txBody>
      </p:sp>
      <p:graphicFrame>
        <p:nvGraphicFramePr>
          <p:cNvPr id="8" name="Diagramm 7"/>
          <p:cNvGraphicFramePr>
            <a:graphicFrameLocks/>
          </p:cNvGraphicFramePr>
          <p:nvPr/>
        </p:nvGraphicFramePr>
        <p:xfrm>
          <a:off x="539552" y="1556792"/>
          <a:ext cx="8137276" cy="45365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Diagramm 5"/>
          <p:cNvGraphicFramePr>
            <a:graphicFrameLocks/>
          </p:cNvGraphicFramePr>
          <p:nvPr/>
        </p:nvGraphicFramePr>
        <p:xfrm>
          <a:off x="539551" y="1662112"/>
          <a:ext cx="7929761" cy="43591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andarddesign">
  <a:themeElements>
    <a:clrScheme name="Standard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Standard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0" tIns="0" rIns="0" bIns="0" numCol="1" anchor="b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9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0" tIns="0" rIns="0" bIns="0" numCol="1" anchor="b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9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Standard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Standarddesign 2">
    <a:dk1>
      <a:srgbClr val="000000"/>
    </a:dk1>
    <a:lt1>
      <a:srgbClr val="FFFFFF"/>
    </a:lt1>
    <a:dk2>
      <a:srgbClr val="000000"/>
    </a:dk2>
    <a:lt2>
      <a:srgbClr val="808080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CCCCFF"/>
    </a:hlink>
    <a:folHlink>
      <a:srgbClr val="B2B2B2"/>
    </a:folHlink>
  </a:clrScheme>
  <a:fontScheme name="Standarddesign">
    <a:majorFont>
      <a:latin typeface="Arial"/>
      <a:ea typeface=""/>
      <a:cs typeface=""/>
    </a:majorFont>
    <a:minorFont>
      <a:latin typeface="Arial"/>
      <a:ea typeface=""/>
      <a:cs typeface=""/>
    </a:minorFont>
  </a:fontScheme>
  <a:fmtScheme name="Larissa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0.xml><?xml version="1.0" encoding="utf-8"?>
<a:themeOverride xmlns:a="http://schemas.openxmlformats.org/drawingml/2006/main">
  <a:clrScheme name="Standarddesign 2">
    <a:dk1>
      <a:srgbClr val="000000"/>
    </a:dk1>
    <a:lt1>
      <a:srgbClr val="FFFFFF"/>
    </a:lt1>
    <a:dk2>
      <a:srgbClr val="000000"/>
    </a:dk2>
    <a:lt2>
      <a:srgbClr val="808080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CCCCFF"/>
    </a:hlink>
    <a:folHlink>
      <a:srgbClr val="B2B2B2"/>
    </a:folHlink>
  </a:clrScheme>
  <a:fontScheme name="Standarddesign">
    <a:majorFont>
      <a:latin typeface="Arial"/>
      <a:ea typeface=""/>
      <a:cs typeface=""/>
    </a:majorFont>
    <a:minorFont>
      <a:latin typeface="Arial"/>
      <a:ea typeface=""/>
      <a:cs typeface=""/>
    </a:minorFont>
  </a:fontScheme>
  <a:fmtScheme name="Larissa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1.xml><?xml version="1.0" encoding="utf-8"?>
<a:themeOverride xmlns:a="http://schemas.openxmlformats.org/drawingml/2006/main">
  <a:clrScheme name="Standarddesign 2">
    <a:dk1>
      <a:srgbClr val="000000"/>
    </a:dk1>
    <a:lt1>
      <a:srgbClr val="FFFFFF"/>
    </a:lt1>
    <a:dk2>
      <a:srgbClr val="000000"/>
    </a:dk2>
    <a:lt2>
      <a:srgbClr val="808080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CCCCFF"/>
    </a:hlink>
    <a:folHlink>
      <a:srgbClr val="B2B2B2"/>
    </a:folHlink>
  </a:clrScheme>
  <a:fontScheme name="Standarddesign">
    <a:majorFont>
      <a:latin typeface="Arial"/>
      <a:ea typeface=""/>
      <a:cs typeface=""/>
    </a:majorFont>
    <a:minorFont>
      <a:latin typeface="Arial"/>
      <a:ea typeface=""/>
      <a:cs typeface=""/>
    </a:minorFont>
  </a:fontScheme>
  <a:fmtScheme name="Larissa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2.xml><?xml version="1.0" encoding="utf-8"?>
<a:themeOverride xmlns:a="http://schemas.openxmlformats.org/drawingml/2006/main">
  <a:clrScheme name="Standarddesign 2">
    <a:dk1>
      <a:srgbClr val="000000"/>
    </a:dk1>
    <a:lt1>
      <a:srgbClr val="FFFFFF"/>
    </a:lt1>
    <a:dk2>
      <a:srgbClr val="000000"/>
    </a:dk2>
    <a:lt2>
      <a:srgbClr val="808080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CCCCFF"/>
    </a:hlink>
    <a:folHlink>
      <a:srgbClr val="B2B2B2"/>
    </a:folHlink>
  </a:clrScheme>
  <a:fontScheme name="Standarddesign">
    <a:majorFont>
      <a:latin typeface="Arial"/>
      <a:ea typeface=""/>
      <a:cs typeface=""/>
    </a:majorFont>
    <a:minorFont>
      <a:latin typeface="Arial"/>
      <a:ea typeface=""/>
      <a:cs typeface=""/>
    </a:minorFont>
  </a:fontScheme>
  <a:fmtScheme name="Larissa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3.xml><?xml version="1.0" encoding="utf-8"?>
<a:themeOverride xmlns:a="http://schemas.openxmlformats.org/drawingml/2006/main">
  <a:clrScheme name="Standarddesign 2">
    <a:dk1>
      <a:srgbClr val="000000"/>
    </a:dk1>
    <a:lt1>
      <a:srgbClr val="FFFFFF"/>
    </a:lt1>
    <a:dk2>
      <a:srgbClr val="000000"/>
    </a:dk2>
    <a:lt2>
      <a:srgbClr val="808080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CCCCFF"/>
    </a:hlink>
    <a:folHlink>
      <a:srgbClr val="B2B2B2"/>
    </a:folHlink>
  </a:clrScheme>
  <a:fontScheme name="Standarddesign">
    <a:majorFont>
      <a:latin typeface="Arial"/>
      <a:ea typeface=""/>
      <a:cs typeface=""/>
    </a:majorFont>
    <a:minorFont>
      <a:latin typeface="Arial"/>
      <a:ea typeface=""/>
      <a:cs typeface=""/>
    </a:minorFont>
  </a:fontScheme>
  <a:fmtScheme name="Larissa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4.xml><?xml version="1.0" encoding="utf-8"?>
<a:themeOverride xmlns:a="http://schemas.openxmlformats.org/drawingml/2006/main">
  <a:clrScheme name="Standarddesign 2">
    <a:dk1>
      <a:srgbClr val="000000"/>
    </a:dk1>
    <a:lt1>
      <a:srgbClr val="FFFFFF"/>
    </a:lt1>
    <a:dk2>
      <a:srgbClr val="000000"/>
    </a:dk2>
    <a:lt2>
      <a:srgbClr val="808080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CCCCFF"/>
    </a:hlink>
    <a:folHlink>
      <a:srgbClr val="B2B2B2"/>
    </a:folHlink>
  </a:clrScheme>
  <a:fontScheme name="Standarddesign">
    <a:majorFont>
      <a:latin typeface="Arial"/>
      <a:ea typeface=""/>
      <a:cs typeface=""/>
    </a:majorFont>
    <a:minorFont>
      <a:latin typeface="Arial"/>
      <a:ea typeface=""/>
      <a:cs typeface=""/>
    </a:minorFont>
  </a:fontScheme>
  <a:fmtScheme name="Larissa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5.xml><?xml version="1.0" encoding="utf-8"?>
<a:themeOverride xmlns:a="http://schemas.openxmlformats.org/drawingml/2006/main">
  <a:clrScheme name="Standarddesign 2">
    <a:dk1>
      <a:srgbClr val="000000"/>
    </a:dk1>
    <a:lt1>
      <a:srgbClr val="FFFFFF"/>
    </a:lt1>
    <a:dk2>
      <a:srgbClr val="000000"/>
    </a:dk2>
    <a:lt2>
      <a:srgbClr val="808080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CCCCFF"/>
    </a:hlink>
    <a:folHlink>
      <a:srgbClr val="B2B2B2"/>
    </a:folHlink>
  </a:clrScheme>
  <a:fontScheme name="Standarddesign">
    <a:majorFont>
      <a:latin typeface="Arial"/>
      <a:ea typeface=""/>
      <a:cs typeface=""/>
    </a:majorFont>
    <a:minorFont>
      <a:latin typeface="Arial"/>
      <a:ea typeface=""/>
      <a:cs typeface=""/>
    </a:minorFont>
  </a:fontScheme>
  <a:fmtScheme name="Larissa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6.xml><?xml version="1.0" encoding="utf-8"?>
<a:themeOverride xmlns:a="http://schemas.openxmlformats.org/drawingml/2006/main">
  <a:clrScheme name="Standarddesign 2">
    <a:dk1>
      <a:srgbClr val="000000"/>
    </a:dk1>
    <a:lt1>
      <a:srgbClr val="FFFFFF"/>
    </a:lt1>
    <a:dk2>
      <a:srgbClr val="000000"/>
    </a:dk2>
    <a:lt2>
      <a:srgbClr val="808080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CCCCFF"/>
    </a:hlink>
    <a:folHlink>
      <a:srgbClr val="B2B2B2"/>
    </a:folHlink>
  </a:clrScheme>
  <a:fontScheme name="Standarddesign">
    <a:majorFont>
      <a:latin typeface="Arial"/>
      <a:ea typeface=""/>
      <a:cs typeface=""/>
    </a:majorFont>
    <a:minorFont>
      <a:latin typeface="Arial"/>
      <a:ea typeface=""/>
      <a:cs typeface=""/>
    </a:minorFont>
  </a:fontScheme>
  <a:fmtScheme name="Larissa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7.xml><?xml version="1.0" encoding="utf-8"?>
<a:themeOverride xmlns:a="http://schemas.openxmlformats.org/drawingml/2006/main">
  <a:clrScheme name="Standarddesign 2">
    <a:dk1>
      <a:srgbClr val="000000"/>
    </a:dk1>
    <a:lt1>
      <a:srgbClr val="FFFFFF"/>
    </a:lt1>
    <a:dk2>
      <a:srgbClr val="000000"/>
    </a:dk2>
    <a:lt2>
      <a:srgbClr val="808080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CCCCFF"/>
    </a:hlink>
    <a:folHlink>
      <a:srgbClr val="B2B2B2"/>
    </a:folHlink>
  </a:clrScheme>
  <a:fontScheme name="Standarddesign">
    <a:majorFont>
      <a:latin typeface="Arial"/>
      <a:ea typeface=""/>
      <a:cs typeface=""/>
    </a:majorFont>
    <a:minorFont>
      <a:latin typeface="Arial"/>
      <a:ea typeface=""/>
      <a:cs typeface=""/>
    </a:minorFont>
  </a:fontScheme>
  <a:fmtScheme name="Larissa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8.xml><?xml version="1.0" encoding="utf-8"?>
<a:themeOverride xmlns:a="http://schemas.openxmlformats.org/drawingml/2006/main">
  <a:clrScheme name="Standarddesign 2">
    <a:dk1>
      <a:srgbClr val="000000"/>
    </a:dk1>
    <a:lt1>
      <a:srgbClr val="FFFFFF"/>
    </a:lt1>
    <a:dk2>
      <a:srgbClr val="000000"/>
    </a:dk2>
    <a:lt2>
      <a:srgbClr val="808080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CCCCFF"/>
    </a:hlink>
    <a:folHlink>
      <a:srgbClr val="B2B2B2"/>
    </a:folHlink>
  </a:clrScheme>
  <a:fontScheme name="Standarddesign">
    <a:majorFont>
      <a:latin typeface="Arial"/>
      <a:ea typeface=""/>
      <a:cs typeface=""/>
    </a:majorFont>
    <a:minorFont>
      <a:latin typeface="Arial"/>
      <a:ea typeface=""/>
      <a:cs typeface=""/>
    </a:minorFont>
  </a:fontScheme>
  <a:fmtScheme name="Larissa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9.xml><?xml version="1.0" encoding="utf-8"?>
<a:themeOverride xmlns:a="http://schemas.openxmlformats.org/drawingml/2006/main">
  <a:clrScheme name="Standarddesign 2">
    <a:dk1>
      <a:srgbClr val="000000"/>
    </a:dk1>
    <a:lt1>
      <a:srgbClr val="FFFFFF"/>
    </a:lt1>
    <a:dk2>
      <a:srgbClr val="000000"/>
    </a:dk2>
    <a:lt2>
      <a:srgbClr val="808080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CCCCFF"/>
    </a:hlink>
    <a:folHlink>
      <a:srgbClr val="B2B2B2"/>
    </a:folHlink>
  </a:clrScheme>
  <a:fontScheme name="Standarddesign">
    <a:majorFont>
      <a:latin typeface="Arial"/>
      <a:ea typeface=""/>
      <a:cs typeface=""/>
    </a:majorFont>
    <a:minorFont>
      <a:latin typeface="Arial"/>
      <a:ea typeface=""/>
      <a:cs typeface=""/>
    </a:minorFont>
  </a:fontScheme>
  <a:fmtScheme name="Larissa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Standarddesign 2">
    <a:dk1>
      <a:srgbClr val="000000"/>
    </a:dk1>
    <a:lt1>
      <a:srgbClr val="FFFFFF"/>
    </a:lt1>
    <a:dk2>
      <a:srgbClr val="000000"/>
    </a:dk2>
    <a:lt2>
      <a:srgbClr val="808080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CCCCFF"/>
    </a:hlink>
    <a:folHlink>
      <a:srgbClr val="B2B2B2"/>
    </a:folHlink>
  </a:clrScheme>
  <a:fontScheme name="Standarddesign">
    <a:majorFont>
      <a:latin typeface="Arial"/>
      <a:ea typeface=""/>
      <a:cs typeface=""/>
    </a:majorFont>
    <a:minorFont>
      <a:latin typeface="Arial"/>
      <a:ea typeface=""/>
      <a:cs typeface=""/>
    </a:minorFont>
  </a:fontScheme>
  <a:fmtScheme name="Larissa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0.xml><?xml version="1.0" encoding="utf-8"?>
<a:themeOverride xmlns:a="http://schemas.openxmlformats.org/drawingml/2006/main">
  <a:clrScheme name="Standarddesign 2">
    <a:dk1>
      <a:srgbClr val="000000"/>
    </a:dk1>
    <a:lt1>
      <a:srgbClr val="FFFFFF"/>
    </a:lt1>
    <a:dk2>
      <a:srgbClr val="000000"/>
    </a:dk2>
    <a:lt2>
      <a:srgbClr val="808080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CCCCFF"/>
    </a:hlink>
    <a:folHlink>
      <a:srgbClr val="B2B2B2"/>
    </a:folHlink>
  </a:clrScheme>
  <a:fontScheme name="Standarddesign">
    <a:majorFont>
      <a:latin typeface="Arial"/>
      <a:ea typeface=""/>
      <a:cs typeface=""/>
    </a:majorFont>
    <a:minorFont>
      <a:latin typeface="Arial"/>
      <a:ea typeface=""/>
      <a:cs typeface=""/>
    </a:minorFont>
  </a:fontScheme>
  <a:fmtScheme name="Larissa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1.xml><?xml version="1.0" encoding="utf-8"?>
<a:themeOverride xmlns:a="http://schemas.openxmlformats.org/drawingml/2006/main">
  <a:clrScheme name="Standarddesign 2">
    <a:dk1>
      <a:srgbClr val="000000"/>
    </a:dk1>
    <a:lt1>
      <a:srgbClr val="FFFFFF"/>
    </a:lt1>
    <a:dk2>
      <a:srgbClr val="000000"/>
    </a:dk2>
    <a:lt2>
      <a:srgbClr val="808080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CCCCFF"/>
    </a:hlink>
    <a:folHlink>
      <a:srgbClr val="B2B2B2"/>
    </a:folHlink>
  </a:clrScheme>
  <a:fontScheme name="Standarddesign">
    <a:majorFont>
      <a:latin typeface="Arial"/>
      <a:ea typeface=""/>
      <a:cs typeface=""/>
    </a:majorFont>
    <a:minorFont>
      <a:latin typeface="Arial"/>
      <a:ea typeface=""/>
      <a:cs typeface=""/>
    </a:minorFont>
  </a:fontScheme>
  <a:fmtScheme name="Larissa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2.xml><?xml version="1.0" encoding="utf-8"?>
<a:themeOverride xmlns:a="http://schemas.openxmlformats.org/drawingml/2006/main">
  <a:clrScheme name="Standarddesign 2">
    <a:dk1>
      <a:srgbClr val="000000"/>
    </a:dk1>
    <a:lt1>
      <a:srgbClr val="FFFFFF"/>
    </a:lt1>
    <a:dk2>
      <a:srgbClr val="000000"/>
    </a:dk2>
    <a:lt2>
      <a:srgbClr val="808080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CCCCFF"/>
    </a:hlink>
    <a:folHlink>
      <a:srgbClr val="B2B2B2"/>
    </a:folHlink>
  </a:clrScheme>
  <a:fontScheme name="Standarddesign">
    <a:majorFont>
      <a:latin typeface="Arial"/>
      <a:ea typeface=""/>
      <a:cs typeface=""/>
    </a:majorFont>
    <a:minorFont>
      <a:latin typeface="Arial"/>
      <a:ea typeface=""/>
      <a:cs typeface=""/>
    </a:minorFont>
  </a:fontScheme>
  <a:fmtScheme name="Larissa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3.xml><?xml version="1.0" encoding="utf-8"?>
<a:themeOverride xmlns:a="http://schemas.openxmlformats.org/drawingml/2006/main">
  <a:clrScheme name="Standarddesign 2">
    <a:dk1>
      <a:srgbClr val="000000"/>
    </a:dk1>
    <a:lt1>
      <a:srgbClr val="FFFFFF"/>
    </a:lt1>
    <a:dk2>
      <a:srgbClr val="000000"/>
    </a:dk2>
    <a:lt2>
      <a:srgbClr val="808080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CCCCFF"/>
    </a:hlink>
    <a:folHlink>
      <a:srgbClr val="B2B2B2"/>
    </a:folHlink>
  </a:clrScheme>
  <a:fontScheme name="Standarddesign">
    <a:majorFont>
      <a:latin typeface="Arial"/>
      <a:ea typeface=""/>
      <a:cs typeface=""/>
    </a:majorFont>
    <a:minorFont>
      <a:latin typeface="Arial"/>
      <a:ea typeface=""/>
      <a:cs typeface=""/>
    </a:minorFont>
  </a:fontScheme>
  <a:fmtScheme name="Larissa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Standarddesign 2">
    <a:dk1>
      <a:srgbClr val="000000"/>
    </a:dk1>
    <a:lt1>
      <a:srgbClr val="FFFFFF"/>
    </a:lt1>
    <a:dk2>
      <a:srgbClr val="000000"/>
    </a:dk2>
    <a:lt2>
      <a:srgbClr val="808080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CCCCFF"/>
    </a:hlink>
    <a:folHlink>
      <a:srgbClr val="B2B2B2"/>
    </a:folHlink>
  </a:clrScheme>
  <a:fontScheme name="Standarddesign">
    <a:majorFont>
      <a:latin typeface="Arial"/>
      <a:ea typeface=""/>
      <a:cs typeface=""/>
    </a:majorFont>
    <a:minorFont>
      <a:latin typeface="Arial"/>
      <a:ea typeface=""/>
      <a:cs typeface=""/>
    </a:minorFont>
  </a:fontScheme>
  <a:fmtScheme name="Larissa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Standarddesign 2">
    <a:dk1>
      <a:srgbClr val="000000"/>
    </a:dk1>
    <a:lt1>
      <a:srgbClr val="FFFFFF"/>
    </a:lt1>
    <a:dk2>
      <a:srgbClr val="000000"/>
    </a:dk2>
    <a:lt2>
      <a:srgbClr val="808080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CCCCFF"/>
    </a:hlink>
    <a:folHlink>
      <a:srgbClr val="B2B2B2"/>
    </a:folHlink>
  </a:clrScheme>
  <a:fontScheme name="Standarddesign">
    <a:majorFont>
      <a:latin typeface="Arial"/>
      <a:ea typeface=""/>
      <a:cs typeface=""/>
    </a:majorFont>
    <a:minorFont>
      <a:latin typeface="Arial"/>
      <a:ea typeface=""/>
      <a:cs typeface=""/>
    </a:minorFont>
  </a:fontScheme>
  <a:fmtScheme name="Larissa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5.xml><?xml version="1.0" encoding="utf-8"?>
<a:themeOverride xmlns:a="http://schemas.openxmlformats.org/drawingml/2006/main">
  <a:clrScheme name="Standarddesign 2">
    <a:dk1>
      <a:srgbClr val="000000"/>
    </a:dk1>
    <a:lt1>
      <a:srgbClr val="FFFFFF"/>
    </a:lt1>
    <a:dk2>
      <a:srgbClr val="000000"/>
    </a:dk2>
    <a:lt2>
      <a:srgbClr val="808080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CCCCFF"/>
    </a:hlink>
    <a:folHlink>
      <a:srgbClr val="B2B2B2"/>
    </a:folHlink>
  </a:clrScheme>
  <a:fontScheme name="Standarddesign">
    <a:majorFont>
      <a:latin typeface="Arial"/>
      <a:ea typeface=""/>
      <a:cs typeface=""/>
    </a:majorFont>
    <a:minorFont>
      <a:latin typeface="Arial"/>
      <a:ea typeface=""/>
      <a:cs typeface=""/>
    </a:minorFont>
  </a:fontScheme>
  <a:fmtScheme name="Larissa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6.xml><?xml version="1.0" encoding="utf-8"?>
<a:themeOverride xmlns:a="http://schemas.openxmlformats.org/drawingml/2006/main">
  <a:clrScheme name="Standarddesign 2">
    <a:dk1>
      <a:srgbClr val="000000"/>
    </a:dk1>
    <a:lt1>
      <a:srgbClr val="FFFFFF"/>
    </a:lt1>
    <a:dk2>
      <a:srgbClr val="000000"/>
    </a:dk2>
    <a:lt2>
      <a:srgbClr val="808080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CCCCFF"/>
    </a:hlink>
    <a:folHlink>
      <a:srgbClr val="B2B2B2"/>
    </a:folHlink>
  </a:clrScheme>
  <a:fontScheme name="Standarddesign">
    <a:majorFont>
      <a:latin typeface="Arial"/>
      <a:ea typeface=""/>
      <a:cs typeface=""/>
    </a:majorFont>
    <a:minorFont>
      <a:latin typeface="Arial"/>
      <a:ea typeface=""/>
      <a:cs typeface=""/>
    </a:minorFont>
  </a:fontScheme>
  <a:fmtScheme name="Larissa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7.xml><?xml version="1.0" encoding="utf-8"?>
<a:themeOverride xmlns:a="http://schemas.openxmlformats.org/drawingml/2006/main">
  <a:clrScheme name="Standarddesign 2">
    <a:dk1>
      <a:srgbClr val="000000"/>
    </a:dk1>
    <a:lt1>
      <a:srgbClr val="FFFFFF"/>
    </a:lt1>
    <a:dk2>
      <a:srgbClr val="000000"/>
    </a:dk2>
    <a:lt2>
      <a:srgbClr val="808080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CCCCFF"/>
    </a:hlink>
    <a:folHlink>
      <a:srgbClr val="B2B2B2"/>
    </a:folHlink>
  </a:clrScheme>
  <a:fontScheme name="Standarddesign">
    <a:majorFont>
      <a:latin typeface="Arial"/>
      <a:ea typeface=""/>
      <a:cs typeface=""/>
    </a:majorFont>
    <a:minorFont>
      <a:latin typeface="Arial"/>
      <a:ea typeface=""/>
      <a:cs typeface=""/>
    </a:minorFont>
  </a:fontScheme>
  <a:fmtScheme name="Larissa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8.xml><?xml version="1.0" encoding="utf-8"?>
<a:themeOverride xmlns:a="http://schemas.openxmlformats.org/drawingml/2006/main">
  <a:clrScheme name="Standarddesign 2">
    <a:dk1>
      <a:srgbClr val="000000"/>
    </a:dk1>
    <a:lt1>
      <a:srgbClr val="FFFFFF"/>
    </a:lt1>
    <a:dk2>
      <a:srgbClr val="000000"/>
    </a:dk2>
    <a:lt2>
      <a:srgbClr val="808080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CCCCFF"/>
    </a:hlink>
    <a:folHlink>
      <a:srgbClr val="B2B2B2"/>
    </a:folHlink>
  </a:clrScheme>
  <a:fontScheme name="Standarddesign">
    <a:majorFont>
      <a:latin typeface="Arial"/>
      <a:ea typeface=""/>
      <a:cs typeface=""/>
    </a:majorFont>
    <a:minorFont>
      <a:latin typeface="Arial"/>
      <a:ea typeface=""/>
      <a:cs typeface=""/>
    </a:minorFont>
  </a:fontScheme>
  <a:fmtScheme name="Larissa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9.xml><?xml version="1.0" encoding="utf-8"?>
<a:themeOverride xmlns:a="http://schemas.openxmlformats.org/drawingml/2006/main">
  <a:clrScheme name="Standarddesign 2">
    <a:dk1>
      <a:srgbClr val="000000"/>
    </a:dk1>
    <a:lt1>
      <a:srgbClr val="FFFFFF"/>
    </a:lt1>
    <a:dk2>
      <a:srgbClr val="000000"/>
    </a:dk2>
    <a:lt2>
      <a:srgbClr val="808080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CCCCFF"/>
    </a:hlink>
    <a:folHlink>
      <a:srgbClr val="B2B2B2"/>
    </a:folHlink>
  </a:clrScheme>
  <a:fontScheme name="Standarddesign">
    <a:majorFont>
      <a:latin typeface="Arial"/>
      <a:ea typeface=""/>
      <a:cs typeface=""/>
    </a:majorFont>
    <a:minorFont>
      <a:latin typeface="Arial"/>
      <a:ea typeface=""/>
      <a:cs typeface=""/>
    </a:minorFont>
  </a:fontScheme>
  <a:fmtScheme name="Larissa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C:\Programme\Office2000\Templates\Presentation Designs\Marmor.pot</Template>
  <TotalTime>0</TotalTime>
  <Words>94</Words>
  <Application>Microsoft Office PowerPoint</Application>
  <PresentationFormat>Bildschirmpräsentation (4:3)</PresentationFormat>
  <Paragraphs>36</Paragraphs>
  <Slides>14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14</vt:i4>
      </vt:variant>
    </vt:vector>
  </HeadingPairs>
  <TitlesOfParts>
    <vt:vector size="18" baseType="lpstr">
      <vt:lpstr>Arial</vt:lpstr>
      <vt:lpstr>Wingdings</vt:lpstr>
      <vt:lpstr>Times New Roman</vt:lpstr>
      <vt:lpstr>Standarddesign</vt:lpstr>
      <vt:lpstr>Ergebnisse Umfrage | INSITA-2014 |  Merkmale zu den Antwortpersonen</vt:lpstr>
      <vt:lpstr> Geschlecht</vt:lpstr>
      <vt:lpstr> Alter</vt:lpstr>
      <vt:lpstr> Beruflicher Status</vt:lpstr>
      <vt:lpstr> In welcher Branche bist Du tätig?</vt:lpstr>
      <vt:lpstr> Ausgaben für den Sport pro Jahr</vt:lpstr>
      <vt:lpstr> Ich refinanziere Teile meiner Ausgaben für das Springen durch Arbeitssprünge oder Coaching</vt:lpstr>
      <vt:lpstr> Monatliches Netto-Haushalts-Einkommen</vt:lpstr>
      <vt:lpstr> Welche der nachfolgenden Lebensbereiche / Aktivitäten sind für Dich am wichtigsten? (1)</vt:lpstr>
      <vt:lpstr> Welche der nachfolgenden Lebensbereiche / Aktivitäten sind für Dich am wichtigsten? (2)</vt:lpstr>
      <vt:lpstr> Hast Du Zeitschriften abonniert?</vt:lpstr>
      <vt:lpstr> Welche Zeitschriften?</vt:lpstr>
      <vt:lpstr> Wie oft im Jahr fährst Du (außerhalb der Springerei) in Urlaub?</vt:lpstr>
      <vt:lpstr> Welche Art von Sprüngen machst Du überwiegend?</vt:lpstr>
    </vt:vector>
  </TitlesOfParts>
  <Company>Alexander Preiss Forschung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Aktives Kundenmanagement</dc:title>
  <dc:creator>Alexander Preiss</dc:creator>
  <cp:lastModifiedBy>Stumpp, Henning</cp:lastModifiedBy>
  <cp:revision>678</cp:revision>
  <cp:lastPrinted>2012-08-21T07:45:05Z</cp:lastPrinted>
  <dcterms:created xsi:type="dcterms:W3CDTF">2007-11-14T10:30:35Z</dcterms:created>
  <dcterms:modified xsi:type="dcterms:W3CDTF">2015-09-23T09:31:43Z</dcterms:modified>
</cp:coreProperties>
</file>