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405" r:id="rId4"/>
    <p:sldId id="417" r:id="rId5"/>
    <p:sldId id="42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8C"/>
    <a:srgbClr val="DDDDDD"/>
    <a:srgbClr val="5F5F5F"/>
    <a:srgbClr val="D2E6DF"/>
    <a:srgbClr val="A9CFC1"/>
    <a:srgbClr val="808080"/>
    <a:srgbClr val="96969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02" autoAdjust="0"/>
    <p:restoredTop sz="94660" autoAdjust="0"/>
  </p:normalViewPr>
  <p:slideViewPr>
    <p:cSldViewPr snapToObjects="1">
      <p:cViewPr>
        <p:scale>
          <a:sx n="82" d="100"/>
          <a:sy n="82" d="100"/>
        </p:scale>
        <p:origin x="-2052" y="-756"/>
      </p:cViewPr>
      <p:guideLst>
        <p:guide orient="horz" pos="2160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38"/>
    </p:cViewPr>
  </p:sorterViewPr>
  <p:notesViewPr>
    <p:cSldViewPr snapToObjects="1"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2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06.01.2015\DFV_Henning_Umfrage_2014\Graphiken_Merkmale_zum_Verband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_Dat_16.03.2015\DFV_Henning_Umfrage_2014\Auswertung_Mitgliederbefragung\Abbildungen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8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8C"/>
              </a:solidFill>
            </c:spPr>
          </c:dPt>
          <c:dLbls>
            <c:dLbl>
              <c:idx val="0"/>
              <c:layout>
                <c:manualLayout>
                  <c:x val="9.09349328334537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Geschlecht!$B$6:$B$7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Geschlecht!$C$6:$C$7</c:f>
              <c:numCache>
                <c:formatCode>0.0%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62240"/>
        <c:axId val="47886720"/>
      </c:barChart>
      <c:catAx>
        <c:axId val="815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7886720"/>
        <c:crosses val="autoZero"/>
        <c:auto val="1"/>
        <c:lblAlgn val="ctr"/>
        <c:lblOffset val="100"/>
        <c:noMultiLvlLbl val="0"/>
      </c:catAx>
      <c:valAx>
        <c:axId val="4788672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156224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79712"/>
        <c:axId val="45667072"/>
      </c:barChart>
      <c:catAx>
        <c:axId val="849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667072"/>
        <c:crosses val="autoZero"/>
        <c:auto val="1"/>
        <c:lblAlgn val="ctr"/>
        <c:lblOffset val="100"/>
        <c:noMultiLvlLbl val="0"/>
      </c:catAx>
      <c:valAx>
        <c:axId val="456670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497971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8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8C"/>
              </a:solidFill>
            </c:spPr>
          </c:dPt>
          <c:dLbls>
            <c:txPr>
              <a:bodyPr/>
              <a:lstStyle/>
              <a:p>
                <a:pPr>
                  <a:defRPr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Refinanzierung!$B$4:$B$5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Refinanzierung!$C$4:$C$5</c:f>
              <c:numCache>
                <c:formatCode>0.0%</c:formatCode>
                <c:ptCount val="2"/>
                <c:pt idx="0">
                  <c:v>0.58499999999999996</c:v>
                </c:pt>
                <c:pt idx="1">
                  <c:v>0.41499999999999998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76160"/>
        <c:axId val="85277696"/>
      </c:barChart>
      <c:catAx>
        <c:axId val="8527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277696"/>
        <c:crosses val="autoZero"/>
        <c:auto val="1"/>
        <c:lblAlgn val="ctr"/>
        <c:lblOffset val="100"/>
        <c:noMultiLvlLbl val="0"/>
      </c:catAx>
      <c:valAx>
        <c:axId val="85277696"/>
        <c:scaling>
          <c:orientation val="minMax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527616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/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89600"/>
        <c:axId val="85298560"/>
      </c:barChart>
      <c:catAx>
        <c:axId val="852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298560"/>
        <c:crosses val="autoZero"/>
        <c:auto val="1"/>
        <c:lblAlgn val="ctr"/>
        <c:lblOffset val="100"/>
        <c:noMultiLvlLbl val="0"/>
      </c:catAx>
      <c:valAx>
        <c:axId val="85298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28960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Haushaltseinkommen!$B$5:$B$9</c:f>
              <c:strCache>
                <c:ptCount val="5"/>
                <c:pt idx="0">
                  <c:v>über 4.000 Euro</c:v>
                </c:pt>
                <c:pt idx="1">
                  <c:v>3.001 bis 4.000 Euro</c:v>
                </c:pt>
                <c:pt idx="2">
                  <c:v>2.001 bis 3.000 Euro</c:v>
                </c:pt>
                <c:pt idx="3">
                  <c:v>1.001 bis 2.000 Euro</c:v>
                </c:pt>
                <c:pt idx="4">
                  <c:v>bis 1.000 Euro</c:v>
                </c:pt>
              </c:strCache>
            </c:strRef>
          </c:cat>
          <c:val>
            <c:numRef>
              <c:f>Haushaltseinkommen!$C$5:$C$9</c:f>
              <c:numCache>
                <c:formatCode>0.0%</c:formatCode>
                <c:ptCount val="5"/>
                <c:pt idx="0">
                  <c:v>0.32900000000000001</c:v>
                </c:pt>
                <c:pt idx="1">
                  <c:v>0.248</c:v>
                </c:pt>
                <c:pt idx="2">
                  <c:v>0.252</c:v>
                </c:pt>
                <c:pt idx="3">
                  <c:v>0.14299999999999999</c:v>
                </c:pt>
                <c:pt idx="4">
                  <c:v>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10848"/>
        <c:axId val="85349504"/>
      </c:barChart>
      <c:catAx>
        <c:axId val="85310848"/>
        <c:scaling>
          <c:orientation val="minMax"/>
        </c:scaling>
        <c:delete val="0"/>
        <c:axPos val="l"/>
        <c:majorTickMark val="out"/>
        <c:minorTickMark val="none"/>
        <c:tickLblPos val="nextTo"/>
        <c:crossAx val="85349504"/>
        <c:crosses val="autoZero"/>
        <c:auto val="1"/>
        <c:lblAlgn val="ctr"/>
        <c:lblOffset val="100"/>
        <c:noMultiLvlLbl val="0"/>
      </c:catAx>
      <c:valAx>
        <c:axId val="8534950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8531084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de-DE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46528"/>
        <c:axId val="45848064"/>
      </c:barChart>
      <c:catAx>
        <c:axId val="4584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848064"/>
        <c:crosses val="autoZero"/>
        <c:auto val="1"/>
        <c:lblAlgn val="ctr"/>
        <c:lblOffset val="100"/>
        <c:noMultiLvlLbl val="0"/>
      </c:catAx>
      <c:valAx>
        <c:axId val="458480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8465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Lebensbereiche!$B$5:$B$11</c:f>
              <c:strCache>
                <c:ptCount val="7"/>
                <c:pt idx="0">
                  <c:v>Arbeit</c:v>
                </c:pt>
                <c:pt idx="1">
                  <c:v>Bildung</c:v>
                </c:pt>
                <c:pt idx="2">
                  <c:v>Genuss</c:v>
                </c:pt>
                <c:pt idx="3">
                  <c:v>Action / Abenteuer</c:v>
                </c:pt>
                <c:pt idx="4">
                  <c:v>Reisen</c:v>
                </c:pt>
                <c:pt idx="5">
                  <c:v>Sport</c:v>
                </c:pt>
                <c:pt idx="6">
                  <c:v>Familie</c:v>
                </c:pt>
              </c:strCache>
            </c:strRef>
          </c:cat>
          <c:val>
            <c:numRef>
              <c:f>Lebensbereiche!$C$5:$C$11</c:f>
              <c:numCache>
                <c:formatCode>0.0%</c:formatCode>
                <c:ptCount val="7"/>
                <c:pt idx="0">
                  <c:v>0.36799999999999999</c:v>
                </c:pt>
                <c:pt idx="1">
                  <c:v>0.188</c:v>
                </c:pt>
                <c:pt idx="2">
                  <c:v>0.188</c:v>
                </c:pt>
                <c:pt idx="3">
                  <c:v>0.26500000000000001</c:v>
                </c:pt>
                <c:pt idx="4">
                  <c:v>0.35</c:v>
                </c:pt>
                <c:pt idx="5">
                  <c:v>0.65400000000000003</c:v>
                </c:pt>
                <c:pt idx="6">
                  <c:v>0.70099999999999996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57696"/>
        <c:axId val="85359232"/>
      </c:barChart>
      <c:catAx>
        <c:axId val="85357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359232"/>
        <c:crosses val="autoZero"/>
        <c:auto val="1"/>
        <c:lblAlgn val="ctr"/>
        <c:lblOffset val="100"/>
        <c:noMultiLvlLbl val="0"/>
      </c:catAx>
      <c:valAx>
        <c:axId val="85359232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35769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9328"/>
        <c:axId val="85392384"/>
      </c:barChart>
      <c:catAx>
        <c:axId val="8537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392384"/>
        <c:crosses val="autoZero"/>
        <c:auto val="1"/>
        <c:lblAlgn val="ctr"/>
        <c:lblOffset val="100"/>
        <c:noMultiLvlLbl val="0"/>
      </c:catAx>
      <c:valAx>
        <c:axId val="85392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53793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49088"/>
        <c:axId val="45932544"/>
      </c:barChart>
      <c:catAx>
        <c:axId val="866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932544"/>
        <c:crosses val="autoZero"/>
        <c:auto val="1"/>
        <c:lblAlgn val="ctr"/>
        <c:lblOffset val="100"/>
        <c:noMultiLvlLbl val="0"/>
      </c:catAx>
      <c:valAx>
        <c:axId val="459325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664908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8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8C"/>
              </a:solidFill>
            </c:spPr>
          </c:dPt>
          <c:dLbls>
            <c:dLbl>
              <c:idx val="0"/>
              <c:layout>
                <c:manualLayout>
                  <c:x val="9.09349328334537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Zeitschriften!$B$6:$B$7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Zeitschriften!$C$6:$C$7</c:f>
              <c:numCache>
                <c:formatCode>0.0%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80320"/>
        <c:axId val="86681856"/>
      </c:barChart>
      <c:catAx>
        <c:axId val="8668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6681856"/>
        <c:crosses val="autoZero"/>
        <c:auto val="1"/>
        <c:lblAlgn val="ctr"/>
        <c:lblOffset val="100"/>
        <c:noMultiLvlLbl val="0"/>
      </c:catAx>
      <c:valAx>
        <c:axId val="866818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668032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64576"/>
        <c:axId val="89066112"/>
      </c:barChart>
      <c:catAx>
        <c:axId val="890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066112"/>
        <c:crosses val="autoZero"/>
        <c:auto val="1"/>
        <c:lblAlgn val="ctr"/>
        <c:lblOffset val="100"/>
        <c:noMultiLvlLbl val="0"/>
      </c:catAx>
      <c:valAx>
        <c:axId val="890661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06457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93504"/>
        <c:axId val="50279168"/>
      </c:barChart>
      <c:catAx>
        <c:axId val="478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50279168"/>
        <c:crosses val="autoZero"/>
        <c:auto val="1"/>
        <c:lblAlgn val="ctr"/>
        <c:lblOffset val="100"/>
        <c:noMultiLvlLbl val="0"/>
      </c:catAx>
      <c:valAx>
        <c:axId val="502791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78935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38560"/>
        <c:axId val="45940096"/>
      </c:barChart>
      <c:catAx>
        <c:axId val="459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940096"/>
        <c:crosses val="autoZero"/>
        <c:auto val="1"/>
        <c:lblAlgn val="ctr"/>
        <c:lblOffset val="100"/>
        <c:noMultiLvlLbl val="0"/>
      </c:catAx>
      <c:valAx>
        <c:axId val="459400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93856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dLbl>
              <c:idx val="4"/>
              <c:layout>
                <c:manualLayout>
                  <c:x val="-8.00780754930697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Urlaub!$B$5:$B$9</c:f>
              <c:strCache>
                <c:ptCount val="5"/>
                <c:pt idx="0">
                  <c:v>öfter als 3mal</c:v>
                </c:pt>
                <c:pt idx="1">
                  <c:v>3mal</c:v>
                </c:pt>
                <c:pt idx="2">
                  <c:v>2mal</c:v>
                </c:pt>
                <c:pt idx="3">
                  <c:v>1mal</c:v>
                </c:pt>
                <c:pt idx="4">
                  <c:v>Garnicht</c:v>
                </c:pt>
              </c:strCache>
            </c:strRef>
          </c:cat>
          <c:val>
            <c:numRef>
              <c:f>Urlaub!$C$5:$C$9</c:f>
              <c:numCache>
                <c:formatCode>0.0%</c:formatCode>
                <c:ptCount val="5"/>
                <c:pt idx="0">
                  <c:v>4.5999999999999999E-2</c:v>
                </c:pt>
                <c:pt idx="1">
                  <c:v>0.13700000000000001</c:v>
                </c:pt>
                <c:pt idx="2">
                  <c:v>0.28799999999999998</c:v>
                </c:pt>
                <c:pt idx="3">
                  <c:v>0.35799999999999998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99648"/>
        <c:axId val="89121920"/>
      </c:barChart>
      <c:catAx>
        <c:axId val="89099648"/>
        <c:scaling>
          <c:orientation val="minMax"/>
        </c:scaling>
        <c:delete val="0"/>
        <c:axPos val="l"/>
        <c:majorTickMark val="out"/>
        <c:minorTickMark val="none"/>
        <c:tickLblPos val="nextTo"/>
        <c:crossAx val="89121920"/>
        <c:crosses val="autoZero"/>
        <c:auto val="1"/>
        <c:lblAlgn val="ctr"/>
        <c:lblOffset val="100"/>
        <c:noMultiLvlLbl val="0"/>
      </c:catAx>
      <c:valAx>
        <c:axId val="8912192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8909964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de-D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99360"/>
        <c:axId val="89204224"/>
      </c:barChart>
      <c:catAx>
        <c:axId val="8919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204224"/>
        <c:crosses val="autoZero"/>
        <c:auto val="1"/>
        <c:lblAlgn val="ctr"/>
        <c:lblOffset val="100"/>
        <c:noMultiLvlLbl val="0"/>
      </c:catAx>
      <c:valAx>
        <c:axId val="89204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19936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Häufigkeit_Websitebesuche!$B$5:$B$17</c:f>
              <c:strCache>
                <c:ptCount val="13"/>
                <c:pt idx="0">
                  <c:v>Tandem</c:v>
                </c:pt>
                <c:pt idx="1">
                  <c:v>Ausbildungssprünge</c:v>
                </c:pt>
                <c:pt idx="2">
                  <c:v>Videosprünge</c:v>
                </c:pt>
                <c:pt idx="3">
                  <c:v>Wingsuit</c:v>
                </c:pt>
                <c:pt idx="4">
                  <c:v>Klassik (Stil-/Zielspringen)</c:v>
                </c:pt>
                <c:pt idx="5">
                  <c:v>Paraski</c:v>
                </c:pt>
                <c:pt idx="6">
                  <c:v>Canopy Piloting</c:v>
                </c:pt>
                <c:pt idx="7">
                  <c:v>Kappenformationsspringen in einem Team</c:v>
                </c:pt>
                <c:pt idx="8">
                  <c:v>Kappenformationsspringen</c:v>
                </c:pt>
                <c:pt idx="9">
                  <c:v>Artistik (Freefly / Freestyle)</c:v>
                </c:pt>
                <c:pt idx="10">
                  <c:v>Artistik (Freefly / Freestyle) in einem Team</c:v>
                </c:pt>
                <c:pt idx="11">
                  <c:v>Formationsspringen in einem Team</c:v>
                </c:pt>
                <c:pt idx="12">
                  <c:v>Formationsspringen</c:v>
                </c:pt>
              </c:strCache>
            </c:strRef>
          </c:cat>
          <c:val>
            <c:numRef>
              <c:f>Häufigkeit_Websitebesuche!$C$5:$C$17</c:f>
              <c:numCache>
                <c:formatCode>0.0%</c:formatCode>
                <c:ptCount val="13"/>
                <c:pt idx="0">
                  <c:v>0.32500000000000001</c:v>
                </c:pt>
                <c:pt idx="1">
                  <c:v>0.34599999999999997</c:v>
                </c:pt>
                <c:pt idx="2">
                  <c:v>0.26100000000000001</c:v>
                </c:pt>
                <c:pt idx="3">
                  <c:v>7.2999999999999995E-2</c:v>
                </c:pt>
                <c:pt idx="4">
                  <c:v>7.6999999999999999E-2</c:v>
                </c:pt>
                <c:pt idx="5">
                  <c:v>8.9999999999999993E-3</c:v>
                </c:pt>
                <c:pt idx="6">
                  <c:v>9.4E-2</c:v>
                </c:pt>
                <c:pt idx="7">
                  <c:v>1.7000000000000001E-2</c:v>
                </c:pt>
                <c:pt idx="8">
                  <c:v>5.6000000000000001E-2</c:v>
                </c:pt>
                <c:pt idx="9">
                  <c:v>2.1000000000000001E-2</c:v>
                </c:pt>
                <c:pt idx="10">
                  <c:v>0.28599999999999998</c:v>
                </c:pt>
                <c:pt idx="11">
                  <c:v>0.13200000000000001</c:v>
                </c:pt>
                <c:pt idx="12">
                  <c:v>0.57499999999999996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40704"/>
        <c:axId val="89242240"/>
      </c:barChart>
      <c:catAx>
        <c:axId val="89240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242240"/>
        <c:crosses val="autoZero"/>
        <c:auto val="1"/>
        <c:lblAlgn val="ctr"/>
        <c:lblOffset val="100"/>
        <c:noMultiLvlLbl val="0"/>
      </c:catAx>
      <c:valAx>
        <c:axId val="8924224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92407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Alter!$C$4:$C$9</c:f>
              <c:strCache>
                <c:ptCount val="6"/>
                <c:pt idx="0">
                  <c:v>Bis 20 Jahre</c:v>
                </c:pt>
                <c:pt idx="1">
                  <c:v>21 bis 30 Jahre</c:v>
                </c:pt>
                <c:pt idx="2">
                  <c:v>31 bis 40 Jahre</c:v>
                </c:pt>
                <c:pt idx="3">
                  <c:v>41 bis 50 Jahre</c:v>
                </c:pt>
                <c:pt idx="4">
                  <c:v>51 bis 60 Jahre</c:v>
                </c:pt>
                <c:pt idx="5">
                  <c:v>61 bis 70 Jahre</c:v>
                </c:pt>
              </c:strCache>
            </c:strRef>
          </c:cat>
          <c:val>
            <c:numRef>
              <c:f>Alter!$D$4:$D$9</c:f>
              <c:numCache>
                <c:formatCode>0.0%</c:formatCode>
                <c:ptCount val="6"/>
                <c:pt idx="0">
                  <c:v>1.7999999999999999E-2</c:v>
                </c:pt>
                <c:pt idx="1">
                  <c:v>0.13800000000000001</c:v>
                </c:pt>
                <c:pt idx="2">
                  <c:v>0.28399999999999997</c:v>
                </c:pt>
                <c:pt idx="3">
                  <c:v>0.34200000000000003</c:v>
                </c:pt>
                <c:pt idx="4">
                  <c:v>0.182</c:v>
                </c:pt>
                <c:pt idx="5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24224"/>
        <c:axId val="50325760"/>
      </c:barChart>
      <c:catAx>
        <c:axId val="5032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50325760"/>
        <c:crosses val="autoZero"/>
        <c:auto val="1"/>
        <c:lblAlgn val="ctr"/>
        <c:lblOffset val="100"/>
        <c:noMultiLvlLbl val="0"/>
      </c:catAx>
      <c:valAx>
        <c:axId val="5032576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5032422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83392"/>
        <c:axId val="47884928"/>
      </c:barChart>
      <c:catAx>
        <c:axId val="4788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7884928"/>
        <c:crosses val="autoZero"/>
        <c:auto val="1"/>
        <c:lblAlgn val="ctr"/>
        <c:lblOffset val="100"/>
        <c:noMultiLvlLbl val="0"/>
      </c:catAx>
      <c:valAx>
        <c:axId val="478849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788339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dLbl>
              <c:idx val="3"/>
              <c:layout>
                <c:manualLayout>
                  <c:x val="-8.16485445471887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989126728313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Berufsstatus!$C$4:$C$9</c:f>
              <c:strCache>
                <c:ptCount val="6"/>
                <c:pt idx="0">
                  <c:v>Azubi; Schüler; Student</c:v>
                </c:pt>
                <c:pt idx="1">
                  <c:v>Arbeiter</c:v>
                </c:pt>
                <c:pt idx="2">
                  <c:v>Beamter</c:v>
                </c:pt>
                <c:pt idx="3">
                  <c:v>Angestellter</c:v>
                </c:pt>
                <c:pt idx="4">
                  <c:v>Führungskraft</c:v>
                </c:pt>
                <c:pt idx="5">
                  <c:v>Selbständig</c:v>
                </c:pt>
              </c:strCache>
            </c:strRef>
          </c:cat>
          <c:val>
            <c:numRef>
              <c:f>Berufsstatus!$D$4:$D$9</c:f>
              <c:numCache>
                <c:formatCode>0.0%</c:formatCode>
                <c:ptCount val="6"/>
                <c:pt idx="0">
                  <c:v>4.2999999999999997E-2</c:v>
                </c:pt>
                <c:pt idx="1">
                  <c:v>5.6000000000000001E-2</c:v>
                </c:pt>
                <c:pt idx="2">
                  <c:v>0.112</c:v>
                </c:pt>
                <c:pt idx="3">
                  <c:v>0.36599999999999999</c:v>
                </c:pt>
                <c:pt idx="4">
                  <c:v>0.19</c:v>
                </c:pt>
                <c:pt idx="5">
                  <c:v>0.20699999999999999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0064"/>
        <c:axId val="81650048"/>
      </c:barChart>
      <c:catAx>
        <c:axId val="81640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1650048"/>
        <c:crosses val="autoZero"/>
        <c:auto val="1"/>
        <c:lblAlgn val="ctr"/>
        <c:lblOffset val="100"/>
        <c:noMultiLvlLbl val="0"/>
      </c:catAx>
      <c:valAx>
        <c:axId val="81650048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164006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06816"/>
        <c:axId val="45613824"/>
      </c:barChart>
      <c:catAx>
        <c:axId val="8310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45613824"/>
        <c:crosses val="autoZero"/>
        <c:auto val="1"/>
        <c:lblAlgn val="ctr"/>
        <c:lblOffset val="100"/>
        <c:noMultiLvlLbl val="0"/>
      </c:catAx>
      <c:valAx>
        <c:axId val="456138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310681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Branche!$B$5:$B$17</c:f>
              <c:strCache>
                <c:ptCount val="13"/>
                <c:pt idx="0">
                  <c:v>Andere</c:v>
                </c:pt>
                <c:pt idx="1">
                  <c:v>Sport / Fallschirmsport</c:v>
                </c:pt>
                <c:pt idx="2">
                  <c:v>Bildung</c:v>
                </c:pt>
                <c:pt idx="3">
                  <c:v>Lebensmittel</c:v>
                </c:pt>
                <c:pt idx="4">
                  <c:v>Energie</c:v>
                </c:pt>
                <c:pt idx="5">
                  <c:v>Finanz-/ Banken</c:v>
                </c:pt>
                <c:pt idx="6">
                  <c:v>Automobil</c:v>
                </c:pt>
                <c:pt idx="7">
                  <c:v>Elektroindustrie</c:v>
                </c:pt>
                <c:pt idx="8">
                  <c:v>Maschinen-/ Anlagenbau</c:v>
                </c:pt>
                <c:pt idx="9">
                  <c:v>Kommunikation / IT</c:v>
                </c:pt>
                <c:pt idx="10">
                  <c:v>Logisitk</c:v>
                </c:pt>
                <c:pt idx="11">
                  <c:v>Tourismus</c:v>
                </c:pt>
                <c:pt idx="12">
                  <c:v>Gesundheit</c:v>
                </c:pt>
              </c:strCache>
            </c:strRef>
          </c:cat>
          <c:val>
            <c:numRef>
              <c:f>Branche!$C$5:$C$17</c:f>
              <c:numCache>
                <c:formatCode>0.0%</c:formatCode>
                <c:ptCount val="13"/>
                <c:pt idx="0">
                  <c:v>0.32</c:v>
                </c:pt>
                <c:pt idx="1">
                  <c:v>0.1</c:v>
                </c:pt>
                <c:pt idx="2">
                  <c:v>0.03</c:v>
                </c:pt>
                <c:pt idx="3">
                  <c:v>3.5000000000000003E-2</c:v>
                </c:pt>
                <c:pt idx="4">
                  <c:v>4.0000000000000001E-3</c:v>
                </c:pt>
                <c:pt idx="5">
                  <c:v>3.5000000000000003E-2</c:v>
                </c:pt>
                <c:pt idx="6">
                  <c:v>6.0999999999999999E-2</c:v>
                </c:pt>
                <c:pt idx="7">
                  <c:v>3.9E-2</c:v>
                </c:pt>
                <c:pt idx="8">
                  <c:v>0.126</c:v>
                </c:pt>
                <c:pt idx="9">
                  <c:v>0</c:v>
                </c:pt>
                <c:pt idx="10">
                  <c:v>0.03</c:v>
                </c:pt>
                <c:pt idx="11">
                  <c:v>8.9999999999999993E-3</c:v>
                </c:pt>
                <c:pt idx="12">
                  <c:v>7.8E-2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33184"/>
        <c:axId val="83134720"/>
      </c:barChart>
      <c:catAx>
        <c:axId val="831331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3134720"/>
        <c:crosses val="autoZero"/>
        <c:auto val="1"/>
        <c:lblAlgn val="ctr"/>
        <c:lblOffset val="100"/>
        <c:noMultiLvlLbl val="0"/>
      </c:catAx>
      <c:valAx>
        <c:axId val="8313472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313318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62240"/>
        <c:axId val="83163776"/>
      </c:barChart>
      <c:catAx>
        <c:axId val="831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3163776"/>
        <c:crosses val="autoZero"/>
        <c:auto val="1"/>
        <c:lblAlgn val="ctr"/>
        <c:lblOffset val="100"/>
        <c:noMultiLvlLbl val="0"/>
      </c:catAx>
      <c:valAx>
        <c:axId val="831637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8316224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8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'Euro pro Jahr'!$B$5:$B$9</c:f>
              <c:strCache>
                <c:ptCount val="5"/>
                <c:pt idx="0">
                  <c:v>Mehr als 8.000 Euro</c:v>
                </c:pt>
                <c:pt idx="1">
                  <c:v>6.001 - 8.000 Euro</c:v>
                </c:pt>
                <c:pt idx="2">
                  <c:v>4.001 - 6.000 Euro</c:v>
                </c:pt>
                <c:pt idx="3">
                  <c:v>2.001 - 4.000 Euro</c:v>
                </c:pt>
                <c:pt idx="4">
                  <c:v>bis 2.000 Euro pro Jahr</c:v>
                </c:pt>
              </c:strCache>
            </c:strRef>
          </c:cat>
          <c:val>
            <c:numRef>
              <c:f>'Euro pro Jahr'!$C$5:$C$9</c:f>
              <c:numCache>
                <c:formatCode>0.0%</c:formatCode>
                <c:ptCount val="5"/>
                <c:pt idx="0">
                  <c:v>0.105</c:v>
                </c:pt>
                <c:pt idx="1">
                  <c:v>5.7000000000000002E-2</c:v>
                </c:pt>
                <c:pt idx="2">
                  <c:v>0.17699999999999999</c:v>
                </c:pt>
                <c:pt idx="3">
                  <c:v>0.30099999999999999</c:v>
                </c:pt>
                <c:pt idx="4">
                  <c:v>0.35899999999999999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61920"/>
        <c:axId val="84971904"/>
      </c:barChart>
      <c:catAx>
        <c:axId val="84961920"/>
        <c:scaling>
          <c:orientation val="minMax"/>
        </c:scaling>
        <c:delete val="0"/>
        <c:axPos val="l"/>
        <c:majorTickMark val="out"/>
        <c:minorTickMark val="none"/>
        <c:tickLblPos val="nextTo"/>
        <c:crossAx val="84971904"/>
        <c:crosses val="autoZero"/>
        <c:auto val="1"/>
        <c:lblAlgn val="ctr"/>
        <c:lblOffset val="100"/>
        <c:noMultiLvlLbl val="0"/>
      </c:catAx>
      <c:valAx>
        <c:axId val="8497190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8496192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616A207-A46D-4014-B828-C27317467B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09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86E1E03-8481-4F34-855B-E7ED2D0409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954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FFC974-EE38-473C-B437-38D4FBC47ABE}" type="slidenum">
              <a:rPr lang="de-DE" altLang="de-DE" sz="1200" smtClean="0">
                <a:latin typeface="Times New Roman" pitchFamily="18" charset="0"/>
              </a:rPr>
              <a:pPr/>
              <a:t>1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7876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4" name="Picture 4" descr="Logo-ne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1298575"/>
            <a:ext cx="1509712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3800475" y="6492875"/>
            <a:ext cx="408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de-DE" altLang="de-DE" smtClean="0"/>
              <a:t>	© 2013 Preiß-Forschung  | Alexander Preiß | info@preiss-forschung.de |   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550" y="3254375"/>
            <a:ext cx="7772400" cy="1470025"/>
          </a:xfrm>
        </p:spPr>
        <p:txBody>
          <a:bodyPr anchor="t"/>
          <a:lstStyle>
            <a:lvl1pPr>
              <a:defRPr sz="2400"/>
            </a:lvl1pPr>
          </a:lstStyle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57079870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6964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8138"/>
            <a:ext cx="2016125" cy="60436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338138"/>
            <a:ext cx="5895975" cy="60436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6219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05194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089323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844675"/>
            <a:ext cx="39560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844675"/>
            <a:ext cx="39560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34417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64968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37507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85189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5794999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8038386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8138"/>
            <a:ext cx="71294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844675"/>
            <a:ext cx="80645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468313" y="6530975"/>
            <a:ext cx="40846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  <a:tab pos="3429000" algn="l"/>
                <a:tab pos="8839200" algn="r"/>
              </a:tabLs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de-DE" altLang="de-DE" dirty="0" smtClean="0"/>
              <a:t>	© INSITA 2015</a:t>
            </a: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7812088" y="6483350"/>
            <a:ext cx="11239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GB" altLang="de-DE" dirty="0" err="1" smtClean="0"/>
              <a:t>Seite</a:t>
            </a:r>
            <a:r>
              <a:rPr lang="en-GB" altLang="de-DE" dirty="0" smtClean="0"/>
              <a:t> </a:t>
            </a:r>
            <a:fld id="{CD2707B2-94EC-4A77-9BFF-35B3FAC7CD97}" type="slidenum">
              <a:rPr lang="en-GB" altLang="de-DE" smtClean="0"/>
              <a:pPr>
                <a:defRPr/>
              </a:pPr>
              <a:t>‹Nr.›</a:t>
            </a:fld>
            <a:r>
              <a:rPr lang="en-GB" altLang="de-DE" dirty="0" smtClean="0"/>
              <a:t> von 14</a:t>
            </a:r>
          </a:p>
        </p:txBody>
      </p:sp>
      <p:sp>
        <p:nvSpPr>
          <p:cNvPr id="1031" name="Text Box 20"/>
          <p:cNvSpPr txBox="1">
            <a:spLocks noChangeArrowheads="1"/>
          </p:cNvSpPr>
          <p:nvPr userDrawn="1"/>
        </p:nvSpPr>
        <p:spPr bwMode="auto">
          <a:xfrm>
            <a:off x="609600" y="1692275"/>
            <a:ext cx="11430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pic>
        <p:nvPicPr>
          <p:cNvPr id="2" name="Grafi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79425"/>
            <a:ext cx="93503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35000"/>
        </a:spcBef>
        <a:spcAft>
          <a:spcPct val="0"/>
        </a:spcAft>
        <a:buClr>
          <a:srgbClr val="008C5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2" descr="titel K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2773363"/>
            <a:ext cx="9150350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84150" y="733425"/>
            <a:ext cx="7772400" cy="1111250"/>
          </a:xfrm>
        </p:spPr>
        <p:txBody>
          <a:bodyPr/>
          <a:lstStyle/>
          <a:p>
            <a:pPr eaLnBrk="1" hangingPunct="1"/>
            <a:r>
              <a:rPr lang="de-DE" altLang="de-DE" sz="2500" smtClean="0">
                <a:solidFill>
                  <a:srgbClr val="008C5B"/>
                </a:solidFill>
              </a:rPr>
              <a:t>Ergebnisse Umfrage | INSITA</a:t>
            </a:r>
            <a:r>
              <a:rPr lang="de-DE" altLang="de-DE" sz="2500" smtClean="0">
                <a:solidFill>
                  <a:schemeClr val="tx1"/>
                </a:solidFill>
              </a:rPr>
              <a:t>-2014 </a:t>
            </a:r>
            <a:r>
              <a:rPr lang="de-DE" altLang="de-DE" sz="2500" smtClean="0">
                <a:solidFill>
                  <a:srgbClr val="008C5B"/>
                </a:solidFill>
              </a:rPr>
              <a:t>|</a:t>
            </a:r>
            <a:r>
              <a:rPr lang="de-DE" altLang="de-DE" sz="2500" smtClean="0">
                <a:solidFill>
                  <a:schemeClr val="tx1"/>
                </a:solidFill>
              </a:rPr>
              <a:t> </a:t>
            </a:r>
            <a:br>
              <a:rPr lang="de-DE" altLang="de-DE" sz="2500" smtClean="0">
                <a:solidFill>
                  <a:schemeClr val="tx1"/>
                </a:solidFill>
              </a:rPr>
            </a:br>
            <a:r>
              <a:rPr lang="de-DE" altLang="de-DE" sz="2500" smtClean="0">
                <a:solidFill>
                  <a:srgbClr val="008C5B"/>
                </a:solidFill>
              </a:rPr>
              <a:t>Merkmale zu den Antwortpersonen</a:t>
            </a:r>
          </a:p>
        </p:txBody>
      </p:sp>
      <p:sp>
        <p:nvSpPr>
          <p:cNvPr id="3076" name="Rectangle 18"/>
          <p:cNvSpPr>
            <a:spLocks noChangeArrowheads="1"/>
          </p:cNvSpPr>
          <p:nvPr/>
        </p:nvSpPr>
        <p:spPr bwMode="auto">
          <a:xfrm>
            <a:off x="179388" y="1700213"/>
            <a:ext cx="62134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/>
              <a:t>Schweinfurt, November 2015</a:t>
            </a:r>
          </a:p>
        </p:txBody>
      </p:sp>
      <p:pic>
        <p:nvPicPr>
          <p:cNvPr id="3077" name="Picture 21" descr="Logo-ne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1268413"/>
            <a:ext cx="1509712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7" descr="Deutscher Fallschirmsportverband e.V.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3079" name="AutoShape 9" descr="Deutscher Fallschirmsportverband e.V."/>
          <p:cNvSpPr>
            <a:spLocks noChangeAspect="1" noChangeArrowheads="1"/>
          </p:cNvSpPr>
          <p:nvPr/>
        </p:nvSpPr>
        <p:spPr bwMode="auto">
          <a:xfrm>
            <a:off x="18415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pic>
        <p:nvPicPr>
          <p:cNvPr id="3080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268413"/>
            <a:ext cx="1655762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Welche der nachfolgenden Lebensbereiche / Aktivitäten sind für Dich am wichtigsten? (2)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feld 2"/>
          <p:cNvSpPr txBox="1">
            <a:spLocks noChangeArrowheads="1"/>
          </p:cNvSpPr>
          <p:nvPr/>
        </p:nvSpPr>
        <p:spPr bwMode="auto">
          <a:xfrm>
            <a:off x="611188" y="1628775"/>
            <a:ext cx="77771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de-DE" altLang="de-DE" sz="1400"/>
              <a:t>Bei der offenen Frage danach, welches die wichtigsten Interessen neben dem Springen sind, ergibt sich ein vergleichbares Bild. Familie, Sport und Reisen werden auch hier am häufigsten aufgeführt.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Hast Du Zeitschriften abonniert?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229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611188" y="1556792"/>
          <a:ext cx="7777236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Welche Zeitschriften?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188" y="1628775"/>
            <a:ext cx="777716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Durchschnittlich haben die Befragten 1,5 Titel im Abo.</a:t>
            </a:r>
          </a:p>
          <a:p>
            <a:pPr>
              <a:defRPr/>
            </a:pPr>
            <a:endParaRPr lang="de-DE" sz="14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An häufigsten genannt wurde der Spiegel mit 11 Nennungen.</a:t>
            </a:r>
          </a:p>
          <a:p>
            <a:pPr>
              <a:defRPr/>
            </a:pPr>
            <a:endParaRPr lang="de-DE" sz="14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Ein echter Schwerpunkt lässt sich nicht feststellen, es werden viele Titel aus unterschiedlichen Bereichen aufgeführt.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Wie oft im Jahr fährst Du (außerhalb der Springerei) in Urlaub?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212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539551" y="1700808"/>
          <a:ext cx="792976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Welche Art von Sprüngen machst Du überwiegend?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539551" y="1585912"/>
          <a:ext cx="7929761" cy="450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z="1800" smtClean="0">
                <a:solidFill>
                  <a:srgbClr val="00708C"/>
                </a:solidFill>
              </a:rPr>
              <a:t>Geschlecht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232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611188" y="1481138"/>
          <a:ext cx="7858125" cy="4396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z="1800" smtClean="0">
                <a:solidFill>
                  <a:srgbClr val="00708C"/>
                </a:solidFill>
              </a:rPr>
              <a:t>Alter</a:t>
            </a: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Mittelwert = 42 Jahre						                  n = 225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67544" y="1556791"/>
          <a:ext cx="792088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Beruflicher Status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231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611188" y="1556792"/>
          <a:ext cx="77772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In welcher Branche bist Du tätig?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231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611188" y="1585912"/>
          <a:ext cx="7858125" cy="450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Ausgaben für den Sport pro Jahr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209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/>
        </p:nvGraphicFramePr>
        <p:xfrm>
          <a:off x="539551" y="1556792"/>
          <a:ext cx="792976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Ich refinanziere Teile meiner Ausgaben für das Springen</a:t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durch Arbeitssprünge oder Coaching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234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611187" y="1700808"/>
          <a:ext cx="785812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Monatliches Netto-Haushalts-Einkommen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55650" y="6202363"/>
            <a:ext cx="77136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120000"/>
              </a:lnSpc>
              <a:spcBef>
                <a:spcPct val="35000"/>
              </a:spcBef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008C5B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1200" b="1">
                <a:solidFill>
                  <a:srgbClr val="00708C"/>
                </a:solidFill>
                <a:cs typeface="Times New Roman" pitchFamily="18" charset="0"/>
              </a:rPr>
              <a:t>								                  n = 210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/>
        </p:nvGraphicFramePr>
        <p:xfrm>
          <a:off x="539551" y="1556792"/>
          <a:ext cx="792976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solidFill>
                  <a:srgbClr val="00708C"/>
                </a:solidFill>
              </a:rPr>
              <a:t/>
            </a:r>
            <a:br>
              <a:rPr lang="de-DE" altLang="de-DE" smtClean="0">
                <a:solidFill>
                  <a:srgbClr val="00708C"/>
                </a:solidFill>
              </a:rPr>
            </a:br>
            <a:r>
              <a:rPr lang="de-DE" altLang="de-DE" smtClean="0">
                <a:solidFill>
                  <a:srgbClr val="00708C"/>
                </a:solidFill>
              </a:rPr>
              <a:t>Welche der nachfolgenden Lebensbereiche / Aktivitäten sind für Dich am wichtigsten? (1)</a:t>
            </a:r>
            <a:endParaRPr lang="de-DE" altLang="de-DE" sz="1800" smtClean="0">
              <a:solidFill>
                <a:srgbClr val="00708C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539552" y="1556792"/>
          <a:ext cx="81372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539551" y="1662112"/>
          <a:ext cx="7929761" cy="435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C:\Programme\Office2000\Templates\Presentation Designs\Marmor.pot</Template>
  <TotalTime>0</TotalTime>
  <Words>94</Words>
  <Application>Microsoft Office PowerPoint</Application>
  <PresentationFormat>Bildschirmpräsentation (4:3)</PresentationFormat>
  <Paragraphs>36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Wingdings</vt:lpstr>
      <vt:lpstr>Times New Roman</vt:lpstr>
      <vt:lpstr>Standarddesign</vt:lpstr>
      <vt:lpstr>Ergebnisse Umfrage | INSITA-2014 |  Merkmale zu den Antwortpersonen</vt:lpstr>
      <vt:lpstr> Geschlecht</vt:lpstr>
      <vt:lpstr> Alter</vt:lpstr>
      <vt:lpstr> Beruflicher Status</vt:lpstr>
      <vt:lpstr> In welcher Branche bist Du tätig?</vt:lpstr>
      <vt:lpstr> Ausgaben für den Sport pro Jahr</vt:lpstr>
      <vt:lpstr> Ich refinanziere Teile meiner Ausgaben für das Springen durch Arbeitssprünge oder Coaching</vt:lpstr>
      <vt:lpstr> Monatliches Netto-Haushalts-Einkommen</vt:lpstr>
      <vt:lpstr> Welche der nachfolgenden Lebensbereiche / Aktivitäten sind für Dich am wichtigsten? (1)</vt:lpstr>
      <vt:lpstr> Welche der nachfolgenden Lebensbereiche / Aktivitäten sind für Dich am wichtigsten? (2)</vt:lpstr>
      <vt:lpstr> Hast Du Zeitschriften abonniert?</vt:lpstr>
      <vt:lpstr> Welche Zeitschriften?</vt:lpstr>
      <vt:lpstr> Wie oft im Jahr fährst Du (außerhalb der Springerei) in Urlaub?</vt:lpstr>
      <vt:lpstr> Welche Art von Sprüngen machst Du überwiegend?</vt:lpstr>
    </vt:vector>
  </TitlesOfParts>
  <Company>Alexander Preiss Forschung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Aktives Kundenmanagement</dc:title>
  <dc:creator>Alexander Preiss</dc:creator>
  <cp:lastModifiedBy>Stumpp, Henning</cp:lastModifiedBy>
  <cp:revision>678</cp:revision>
  <cp:lastPrinted>2012-08-21T07:45:05Z</cp:lastPrinted>
  <dcterms:created xsi:type="dcterms:W3CDTF">2007-11-14T10:30:35Z</dcterms:created>
  <dcterms:modified xsi:type="dcterms:W3CDTF">2015-09-23T09:31:43Z</dcterms:modified>
</cp:coreProperties>
</file>