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32" r:id="rId3"/>
    <p:sldId id="305" r:id="rId4"/>
    <p:sldId id="405" r:id="rId5"/>
    <p:sldId id="417" r:id="rId6"/>
    <p:sldId id="428" r:id="rId7"/>
    <p:sldId id="427" r:id="rId8"/>
    <p:sldId id="418" r:id="rId9"/>
    <p:sldId id="419" r:id="rId10"/>
    <p:sldId id="420" r:id="rId11"/>
    <p:sldId id="430" r:id="rId12"/>
    <p:sldId id="422" r:id="rId13"/>
    <p:sldId id="421" r:id="rId14"/>
    <p:sldId id="423" r:id="rId15"/>
    <p:sldId id="431" r:id="rId16"/>
    <p:sldId id="425" r:id="rId17"/>
    <p:sldId id="426" r:id="rId18"/>
    <p:sldId id="429" r:id="rId1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8C"/>
    <a:srgbClr val="DDDDDD"/>
    <a:srgbClr val="5F5F5F"/>
    <a:srgbClr val="D2E6DF"/>
    <a:srgbClr val="A9CFC1"/>
    <a:srgbClr val="808080"/>
    <a:srgbClr val="96969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2" autoAdjust="0"/>
    <p:restoredTop sz="94660" autoAdjust="0"/>
  </p:normalViewPr>
  <p:slideViewPr>
    <p:cSldViewPr snapToObjects="1">
      <p:cViewPr>
        <p:scale>
          <a:sx n="68" d="100"/>
          <a:sy n="68" d="100"/>
        </p:scale>
        <p:origin x="-2472" y="-1068"/>
      </p:cViewPr>
      <p:guideLst>
        <p:guide orient="horz" pos="2160"/>
        <p:guide pos="53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234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16.03.2015\DFV_Henning_Umfrage_2014\Auswertung_Mitgliederbefragung\Abbildungen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06.01.2015\DFV_Henning_Umfrage_2014\Graphiken_Merkmale_zum_Verband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06.01.2015\DFV_Henning_Umfrage_2014\Graphiken_Merkmale_zum_Verband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06.01.2015\DFV_Henning_Umfrage_2014\Graphiken_Merkmale_zum_Verband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06.01.2015\DFV_Henning_Umfrage_2014\Graphiken_Merkmale_zum_Verband.xls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06.01.2015\DFV_Henning_Umfrage_2014\Graphiken_Merkmale_zum_Verband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06.01.2015\DFV_Henning_Umfrage_2014\Graphiken_Merkmale_zum_Verband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06.01.2015\DFV_Henning_Umfrage_2014\Graphiken_Merkmale_zum_Verband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06.01.2015\DFV_Henning_Umfrage_2014\Graphiken_Merkmale_zum_Verband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06.01.2015\DFV_Henning_Umfrage_2014\Graphiken_Merkmale_zum_Verband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06.01.2015\DFV_Henning_Umfrage_2014\Graphiken_Merkmale_zum_Verband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G:\E_Dat_25.09.2015\DFV_Henning_Umfrage_2014\Auswertung_Mitgliederbefragung\ONLINEUMFRAGE\Abbildungen_ONLINE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_Dat_06.01.2015\DFV_Henning_Umfrage_2014\Graphiken_Merkmale_zum_Verband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21280"/>
        <c:axId val="93922816"/>
      </c:barChart>
      <c:catAx>
        <c:axId val="939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3922816"/>
        <c:crosses val="autoZero"/>
        <c:auto val="1"/>
        <c:lblAlgn val="ctr"/>
        <c:lblOffset val="100"/>
        <c:noMultiLvlLbl val="0"/>
      </c:catAx>
      <c:valAx>
        <c:axId val="9392281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3921280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29440"/>
        <c:axId val="95278976"/>
      </c:barChart>
      <c:catAx>
        <c:axId val="9522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5278976"/>
        <c:crosses val="autoZero"/>
        <c:auto val="1"/>
        <c:lblAlgn val="ctr"/>
        <c:lblOffset val="100"/>
        <c:noMultiLvlLbl val="0"/>
      </c:catAx>
      <c:valAx>
        <c:axId val="952789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522944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11360"/>
        <c:axId val="95312896"/>
      </c:barChart>
      <c:catAx>
        <c:axId val="9531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5312896"/>
        <c:crosses val="autoZero"/>
        <c:auto val="1"/>
        <c:lblAlgn val="ctr"/>
        <c:lblOffset val="100"/>
        <c:noMultiLvlLbl val="0"/>
      </c:catAx>
      <c:valAx>
        <c:axId val="9531289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531136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31328"/>
        <c:axId val="150571264"/>
      </c:barChart>
      <c:catAx>
        <c:axId val="13453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150571264"/>
        <c:crosses val="autoZero"/>
        <c:auto val="1"/>
        <c:lblAlgn val="ctr"/>
        <c:lblOffset val="100"/>
        <c:noMultiLvlLbl val="0"/>
      </c:catAx>
      <c:valAx>
        <c:axId val="1505712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13453132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08128"/>
        <c:axId val="95409664"/>
      </c:barChart>
      <c:catAx>
        <c:axId val="9540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5409664"/>
        <c:crosses val="autoZero"/>
        <c:auto val="1"/>
        <c:lblAlgn val="ctr"/>
        <c:lblOffset val="100"/>
        <c:noMultiLvlLbl val="0"/>
      </c:catAx>
      <c:valAx>
        <c:axId val="954096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540812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34720"/>
        <c:axId val="93936256"/>
      </c:barChart>
      <c:catAx>
        <c:axId val="9393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3936256"/>
        <c:crosses val="autoZero"/>
        <c:auto val="1"/>
        <c:lblAlgn val="ctr"/>
        <c:lblOffset val="100"/>
        <c:noMultiLvlLbl val="0"/>
      </c:catAx>
      <c:valAx>
        <c:axId val="939362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393472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09312"/>
        <c:axId val="94535680"/>
      </c:barChart>
      <c:catAx>
        <c:axId val="9450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4535680"/>
        <c:crosses val="autoZero"/>
        <c:auto val="1"/>
        <c:lblAlgn val="ctr"/>
        <c:lblOffset val="100"/>
        <c:noMultiLvlLbl val="0"/>
      </c:catAx>
      <c:valAx>
        <c:axId val="9453568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450931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54624"/>
        <c:axId val="105756160"/>
      </c:barChart>
      <c:catAx>
        <c:axId val="10575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105756160"/>
        <c:crosses val="autoZero"/>
        <c:auto val="1"/>
        <c:lblAlgn val="ctr"/>
        <c:lblOffset val="100"/>
        <c:noMultiLvlLbl val="0"/>
      </c:catAx>
      <c:valAx>
        <c:axId val="10575616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10575462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43328"/>
        <c:axId val="94644864"/>
      </c:barChart>
      <c:catAx>
        <c:axId val="9464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4644864"/>
        <c:crosses val="autoZero"/>
        <c:auto val="1"/>
        <c:lblAlgn val="ctr"/>
        <c:lblOffset val="100"/>
        <c:noMultiLvlLbl val="0"/>
      </c:catAx>
      <c:valAx>
        <c:axId val="946448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464332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61632"/>
        <c:axId val="94695424"/>
      </c:barChart>
      <c:catAx>
        <c:axId val="9466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4695424"/>
        <c:crosses val="autoZero"/>
        <c:auto val="1"/>
        <c:lblAlgn val="ctr"/>
        <c:lblOffset val="100"/>
        <c:noMultiLvlLbl val="0"/>
      </c:catAx>
      <c:valAx>
        <c:axId val="9469542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466163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97344"/>
        <c:axId val="94602752"/>
      </c:barChart>
      <c:catAx>
        <c:axId val="9469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4602752"/>
        <c:crosses val="autoZero"/>
        <c:auto val="1"/>
        <c:lblAlgn val="ctr"/>
        <c:lblOffset val="100"/>
        <c:noMultiLvlLbl val="0"/>
      </c:catAx>
      <c:valAx>
        <c:axId val="946027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469734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'Haushaltseinkommen Bevölkerung'!$B$5:$B$9</c:f>
              <c:strCache>
                <c:ptCount val="5"/>
                <c:pt idx="0">
                  <c:v>&gt;900 Euro</c:v>
                </c:pt>
                <c:pt idx="1">
                  <c:v>901-2000 Euro</c:v>
                </c:pt>
                <c:pt idx="2">
                  <c:v>2.001 Bis 3.200 Euro</c:v>
                </c:pt>
                <c:pt idx="3">
                  <c:v>3.001 bis 4.500 Euro</c:v>
                </c:pt>
                <c:pt idx="4">
                  <c:v>&gt;4.500 Euro</c:v>
                </c:pt>
              </c:strCache>
            </c:strRef>
          </c:cat>
          <c:val>
            <c:numRef>
              <c:f>'Haushaltseinkommen Bevölkerung'!$C$5:$C$9</c:f>
              <c:numCache>
                <c:formatCode>0.0%</c:formatCode>
                <c:ptCount val="5"/>
                <c:pt idx="0">
                  <c:v>0.107</c:v>
                </c:pt>
                <c:pt idx="1">
                  <c:v>0.35899999999999999</c:v>
                </c:pt>
                <c:pt idx="2">
                  <c:v>0.25700000000000001</c:v>
                </c:pt>
                <c:pt idx="3">
                  <c:v>0.14000000000000001</c:v>
                </c:pt>
                <c:pt idx="4">
                  <c:v>0.107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81056"/>
        <c:axId val="95186944"/>
      </c:barChart>
      <c:catAx>
        <c:axId val="95181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5186944"/>
        <c:crosses val="autoZero"/>
        <c:auto val="1"/>
        <c:lblAlgn val="ctr"/>
        <c:lblOffset val="100"/>
        <c:noMultiLvlLbl val="0"/>
      </c:catAx>
      <c:valAx>
        <c:axId val="95186944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5181056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95136"/>
        <c:axId val="95224576"/>
      </c:barChart>
      <c:catAx>
        <c:axId val="951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5224576"/>
        <c:crosses val="autoZero"/>
        <c:auto val="1"/>
        <c:lblAlgn val="ctr"/>
        <c:lblOffset val="100"/>
        <c:noMultiLvlLbl val="0"/>
      </c:catAx>
      <c:valAx>
        <c:axId val="952245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de-DE"/>
          </a:p>
        </c:txPr>
        <c:crossAx val="9519513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A30C254-3C27-4BFA-B421-EAA7E81FB6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893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F010893-4746-4294-B997-E431637FD7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760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E4BEDC-FCC2-4180-A752-ED490434902F}" type="slidenum">
              <a:rPr lang="de-DE" altLang="de-DE" sz="1200" smtClean="0">
                <a:latin typeface="Times New Roman" pitchFamily="18" charset="0"/>
              </a:rPr>
              <a:pPr/>
              <a:t>1</a:t>
            </a:fld>
            <a:endParaRPr lang="de-DE" altLang="de-DE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6660232"/>
            <a:ext cx="5486400" cy="1797968"/>
          </a:xfrm>
        </p:spPr>
        <p:txBody>
          <a:bodyPr/>
          <a:lstStyle/>
          <a:p>
            <a:r>
              <a:rPr lang="de-DE" dirty="0" smtClean="0"/>
              <a:t>Feedback</a:t>
            </a:r>
          </a:p>
          <a:p>
            <a:r>
              <a:rPr lang="de-DE" dirty="0" smtClean="0"/>
              <a:t>Viele Bilder, da vollständig</a:t>
            </a:r>
          </a:p>
          <a:p>
            <a:r>
              <a:rPr lang="de-DE" dirty="0" smtClean="0"/>
              <a:t>Nicht alle ausführlich, manche mit starken Befunden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D0909-FEC9-4883-A9BF-C0DA5C386B4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72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D0909-FEC9-4883-A9BF-C0DA5C386B4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2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7876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pic>
        <p:nvPicPr>
          <p:cNvPr id="4" name="Picture 4" descr="Logo-ne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298575"/>
            <a:ext cx="150971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3800475" y="6492875"/>
            <a:ext cx="40846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de-DE" altLang="de-DE" dirty="0" smtClean="0"/>
              <a:t>	© 2016 Preiß-Forschung  | Alexander Preiß | info@preiss-forschung.de |   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3254375"/>
            <a:ext cx="7772400" cy="1470025"/>
          </a:xfrm>
        </p:spPr>
        <p:txBody>
          <a:bodyPr anchor="t"/>
          <a:lstStyle>
            <a:lvl1pPr>
              <a:defRPr sz="2400"/>
            </a:lvl1pPr>
          </a:lstStyle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88196159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72933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8138"/>
            <a:ext cx="2016125" cy="60436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338138"/>
            <a:ext cx="5895975" cy="60436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66890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50825" y="4508500"/>
            <a:ext cx="914400" cy="914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2599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CE80E1-A27F-4877-A2C9-3D9156F911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1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50825" y="4508500"/>
            <a:ext cx="914400" cy="914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547057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44795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844675"/>
            <a:ext cx="395605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844675"/>
            <a:ext cx="395605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29576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96170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799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503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502005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381198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8138"/>
            <a:ext cx="71294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44675"/>
            <a:ext cx="80645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468313" y="6530975"/>
            <a:ext cx="4084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  <a:tab pos="3429000" algn="l"/>
                <a:tab pos="8839200" algn="r"/>
              </a:tabLs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dirty="0" smtClean="0"/>
              <a:t>	© INSITA 2015</a:t>
            </a: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7812088" y="6483350"/>
            <a:ext cx="11239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altLang="de-DE" dirty="0" err="1" smtClean="0"/>
              <a:t>Seite</a:t>
            </a:r>
            <a:r>
              <a:rPr lang="en-GB" altLang="de-DE" dirty="0" smtClean="0"/>
              <a:t> </a:t>
            </a:r>
            <a:fld id="{02EDB4F5-A0D9-407A-8C6F-3D7EEED950C3}" type="slidenum">
              <a:rPr lang="en-GB" altLang="de-DE" smtClean="0"/>
              <a:pPr>
                <a:defRPr/>
              </a:pPr>
              <a:t>‹Nr.›</a:t>
            </a:fld>
            <a:r>
              <a:rPr lang="en-GB" altLang="de-DE" dirty="0" smtClean="0"/>
              <a:t> von 17</a:t>
            </a:r>
          </a:p>
        </p:txBody>
      </p:sp>
      <p:sp>
        <p:nvSpPr>
          <p:cNvPr id="1031" name="Text Box 20"/>
          <p:cNvSpPr txBox="1">
            <a:spLocks noChangeArrowheads="1"/>
          </p:cNvSpPr>
          <p:nvPr userDrawn="1"/>
        </p:nvSpPr>
        <p:spPr bwMode="auto">
          <a:xfrm>
            <a:off x="609600" y="1692275"/>
            <a:ext cx="1143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pic>
        <p:nvPicPr>
          <p:cNvPr id="2" name="Grafik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79425"/>
            <a:ext cx="9350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10" r:id="rId12"/>
    <p:sldLayoutId id="2147484011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Clr>
          <a:srgbClr val="008C5B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Clr>
          <a:srgbClr val="008C5B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Clr>
          <a:srgbClr val="008C5B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Clr>
          <a:srgbClr val="008C5B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Clr>
          <a:srgbClr val="008C5B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35000"/>
        </a:spcBef>
        <a:spcAft>
          <a:spcPct val="0"/>
        </a:spcAft>
        <a:buClr>
          <a:srgbClr val="008C5B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35000"/>
        </a:spcBef>
        <a:spcAft>
          <a:spcPct val="0"/>
        </a:spcAft>
        <a:buClr>
          <a:srgbClr val="008C5B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35000"/>
        </a:spcBef>
        <a:spcAft>
          <a:spcPct val="0"/>
        </a:spcAft>
        <a:buClr>
          <a:srgbClr val="008C5B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35000"/>
        </a:spcBef>
        <a:spcAft>
          <a:spcPct val="0"/>
        </a:spcAft>
        <a:buClr>
          <a:srgbClr val="008C5B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titel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773363"/>
            <a:ext cx="91503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84150" y="733425"/>
            <a:ext cx="7772400" cy="1111250"/>
          </a:xfrm>
        </p:spPr>
        <p:txBody>
          <a:bodyPr/>
          <a:lstStyle/>
          <a:p>
            <a:pPr eaLnBrk="1" hangingPunct="1"/>
            <a:r>
              <a:rPr lang="de-DE" altLang="de-DE" sz="2500" smtClean="0">
                <a:solidFill>
                  <a:srgbClr val="008C5B"/>
                </a:solidFill>
              </a:rPr>
              <a:t>| INSITA</a:t>
            </a:r>
            <a:r>
              <a:rPr lang="de-DE" altLang="de-DE" sz="2500" smtClean="0">
                <a:solidFill>
                  <a:schemeClr val="tx1"/>
                </a:solidFill>
              </a:rPr>
              <a:t>-2015 </a:t>
            </a:r>
            <a:r>
              <a:rPr lang="de-DE" altLang="de-DE" sz="2500" smtClean="0">
                <a:solidFill>
                  <a:srgbClr val="008C5B"/>
                </a:solidFill>
              </a:rPr>
              <a:t>| Ergebnisse Umfrage</a:t>
            </a:r>
            <a:r>
              <a:rPr lang="de-DE" altLang="de-DE" sz="2500" smtClean="0">
                <a:solidFill>
                  <a:schemeClr val="tx1"/>
                </a:solidFill>
              </a:rPr>
              <a:t/>
            </a:r>
            <a:br>
              <a:rPr lang="de-DE" altLang="de-DE" sz="2500" smtClean="0">
                <a:solidFill>
                  <a:schemeClr val="tx1"/>
                </a:solidFill>
              </a:rPr>
            </a:br>
            <a:r>
              <a:rPr lang="de-DE" altLang="de-DE" sz="2500" smtClean="0">
                <a:solidFill>
                  <a:srgbClr val="008C5B"/>
                </a:solidFill>
              </a:rPr>
              <a:t>der Mitgliederbefragung</a:t>
            </a: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179388" y="1700213"/>
            <a:ext cx="62134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Schweinfurt, November 2015</a:t>
            </a:r>
          </a:p>
        </p:txBody>
      </p:sp>
      <p:pic>
        <p:nvPicPr>
          <p:cNvPr id="3077" name="Picture 21" descr="Logo-n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268413"/>
            <a:ext cx="150971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AutoShape 7" descr="Deutscher Fallschirmsportverband e.V."/>
          <p:cNvSpPr>
            <a:spLocks noChangeAspect="1" noChangeArrowheads="1"/>
          </p:cNvSpPr>
          <p:nvPr/>
        </p:nvSpPr>
        <p:spPr bwMode="auto">
          <a:xfrm>
            <a:off x="317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/>
          </a:p>
        </p:txBody>
      </p:sp>
      <p:sp>
        <p:nvSpPr>
          <p:cNvPr id="3079" name="AutoShape 9" descr="Deutscher Fallschirmsportverband e.V."/>
          <p:cNvSpPr>
            <a:spLocks noChangeAspect="1" noChangeArrowheads="1"/>
          </p:cNvSpPr>
          <p:nvPr/>
        </p:nvSpPr>
        <p:spPr bwMode="auto">
          <a:xfrm>
            <a:off x="18415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/>
          </a:p>
        </p:txBody>
      </p:sp>
      <p:pic>
        <p:nvPicPr>
          <p:cNvPr id="3080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165576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338138"/>
            <a:ext cx="7129462" cy="714598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solidFill>
                  <a:srgbClr val="00708C"/>
                </a:solidFill>
              </a:rPr>
              <a:t/>
            </a:r>
            <a:br>
              <a:rPr lang="de-DE" altLang="de-DE" sz="2400" dirty="0" smtClean="0">
                <a:solidFill>
                  <a:srgbClr val="00708C"/>
                </a:solidFill>
              </a:rPr>
            </a:br>
            <a:r>
              <a:rPr lang="de-DE" altLang="de-DE" sz="2400" dirty="0" err="1" smtClean="0">
                <a:solidFill>
                  <a:srgbClr val="00708C"/>
                </a:solidFill>
              </a:rPr>
              <a:t>Monatl</a:t>
            </a:r>
            <a:r>
              <a:rPr lang="de-DE" altLang="de-DE" sz="2400" dirty="0" smtClean="0">
                <a:solidFill>
                  <a:srgbClr val="00708C"/>
                </a:solidFill>
              </a:rPr>
              <a:t>. Netto-HH-Einkommen Fallschirmspringer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539552" y="1556792"/>
          <a:ext cx="81372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55650" y="6202363"/>
            <a:ext cx="7713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n = </a:t>
            </a: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665 / </a:t>
            </a:r>
            <a:r>
              <a:rPr lang="de-DE" altLang="de-DE" sz="1200" b="1" dirty="0" smtClean="0">
                <a:solidFill>
                  <a:srgbClr val="0070C0"/>
                </a:solidFill>
                <a:cs typeface="Times New Roman" pitchFamily="18" charset="0"/>
              </a:rPr>
              <a:t>n = 210</a:t>
            </a:r>
            <a:endParaRPr lang="de-DE" altLang="de-DE" sz="1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1" y="1340768"/>
            <a:ext cx="790627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>
                <a:solidFill>
                  <a:srgbClr val="00708C"/>
                </a:solidFill>
              </a:rPr>
              <a:t/>
            </a:r>
            <a:br>
              <a:rPr lang="de-DE" altLang="de-DE" dirty="0" smtClean="0">
                <a:solidFill>
                  <a:srgbClr val="00708C"/>
                </a:solidFill>
              </a:rPr>
            </a:br>
            <a:r>
              <a:rPr lang="de-DE" altLang="de-DE" dirty="0" smtClean="0">
                <a:solidFill>
                  <a:srgbClr val="00708C"/>
                </a:solidFill>
              </a:rPr>
              <a:t>Monatliches Netto-Haushalts-Einkommen Bevölkerung</a:t>
            </a:r>
            <a:endParaRPr lang="de-DE" altLang="de-DE" sz="1800" dirty="0" smtClean="0">
              <a:solidFill>
                <a:srgbClr val="00708C"/>
              </a:solidFill>
            </a:endParaRPr>
          </a:p>
        </p:txBody>
      </p:sp>
      <p:graphicFrame>
        <p:nvGraphicFramePr>
          <p:cNvPr id="5" name="Diagramm 4"/>
          <p:cNvGraphicFramePr>
            <a:graphicFrameLocks/>
          </p:cNvGraphicFramePr>
          <p:nvPr/>
        </p:nvGraphicFramePr>
        <p:xfrm>
          <a:off x="611188" y="1772816"/>
          <a:ext cx="79932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539552" y="1556792"/>
          <a:ext cx="81372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83568" y="332656"/>
            <a:ext cx="71294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kern="0" dirty="0" smtClean="0">
                <a:solidFill>
                  <a:srgbClr val="00708C"/>
                </a:solidFill>
              </a:rPr>
              <a:t/>
            </a:r>
            <a:br>
              <a:rPr lang="de-DE" altLang="de-DE" kern="0" dirty="0" smtClean="0">
                <a:solidFill>
                  <a:srgbClr val="00708C"/>
                </a:solidFill>
              </a:rPr>
            </a:br>
            <a:r>
              <a:rPr lang="de-DE" altLang="de-DE" kern="0" dirty="0" smtClean="0">
                <a:solidFill>
                  <a:srgbClr val="00708C"/>
                </a:solidFill>
              </a:rPr>
              <a:t>Welche der nachfolgenden Lebensbereiche / Aktivitäten sind für Dich am wichtigsten? (freie Antwort)</a:t>
            </a:r>
            <a:endParaRPr lang="de-DE" altLang="de-DE" sz="1800" kern="0" dirty="0" smtClean="0">
              <a:solidFill>
                <a:srgbClr val="00708C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611188" y="1628775"/>
            <a:ext cx="8065640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de-DE" sz="1600" u="sng" dirty="0" smtClean="0"/>
              <a:t>Generell </a:t>
            </a:r>
          </a:p>
          <a:p>
            <a:pPr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600" dirty="0" smtClean="0"/>
              <a:t>ähnlich wie Folgefrage: Familie, Sport, Reisen. 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de-DE" altLang="de-DE" sz="1600" u="sng" dirty="0" smtClean="0"/>
              <a:t>Im Detail</a:t>
            </a:r>
          </a:p>
          <a:p>
            <a:pPr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600" dirty="0" smtClean="0"/>
              <a:t>Familie: Zeit mit Frau / Kindern, verbringen, Freunde treffen, dazu: Hund</a:t>
            </a:r>
          </a:p>
          <a:p>
            <a:pPr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600" dirty="0" smtClean="0"/>
              <a:t>Sport (&gt;70% der Nennungen): viel Fitness (Laufen, Radeln, Schwimmen, Kraftsport), Wintersport, Tauchen, Klettern / Wandern / Bergsteigen, dazu alle möglichen Exoten und natürlich auch Handball, Fußball</a:t>
            </a:r>
          </a:p>
          <a:p>
            <a:pPr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600" dirty="0"/>
              <a:t>Häufungen bei </a:t>
            </a:r>
            <a:r>
              <a:rPr lang="de-DE" altLang="de-DE" sz="1600" dirty="0" smtClean="0"/>
              <a:t>„verwandten“ Hobbies (Zeit, Geld, Anderssein): Andere </a:t>
            </a:r>
            <a:r>
              <a:rPr lang="de-DE" altLang="de-DE" sz="1600" dirty="0"/>
              <a:t>Flugaktivitäten (Motorflug, Gleitschirmfliegen, </a:t>
            </a:r>
            <a:r>
              <a:rPr lang="de-DE" altLang="de-DE" sz="1600" dirty="0" smtClean="0"/>
              <a:t>etc.) Tauchen, Motorradfahren, Jagen, Oldtimer</a:t>
            </a:r>
          </a:p>
          <a:p>
            <a:pPr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600" dirty="0" smtClean="0"/>
              <a:t>Gut vertreten kulturelle Interessen (Musik; Kino, Lesen) und soziales / </a:t>
            </a:r>
            <a:r>
              <a:rPr lang="de-DE" altLang="de-DE" sz="1600" dirty="0" err="1" smtClean="0"/>
              <a:t>gesellschaftl</a:t>
            </a:r>
            <a:r>
              <a:rPr lang="de-DE" altLang="de-DE" sz="1600" dirty="0" smtClean="0"/>
              <a:t>. Engagement (Feuerwehr)</a:t>
            </a:r>
          </a:p>
          <a:p>
            <a:pPr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600" dirty="0" smtClean="0"/>
              <a:t>Bildung und kreative Hobbies (Kochen, Heim &amp; Garten, Handarbeiten, Fotografieren)</a:t>
            </a:r>
          </a:p>
          <a:p>
            <a:pPr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600" dirty="0" smtClean="0"/>
              <a:t>Wenig: Arbeit</a:t>
            </a:r>
            <a:endParaRPr lang="de-DE" altLang="de-DE" sz="1600" dirty="0"/>
          </a:p>
          <a:p>
            <a:pPr>
              <a:spcBef>
                <a:spcPct val="0"/>
              </a:spcBef>
              <a:buClrTx/>
              <a:buFont typeface="Arial" charset="0"/>
              <a:buChar char="•"/>
            </a:pPr>
            <a:endParaRPr lang="de-DE" altLang="de-DE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338138"/>
            <a:ext cx="7129462" cy="858614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solidFill>
                  <a:srgbClr val="00708C"/>
                </a:solidFill>
              </a:rPr>
              <a:t/>
            </a:r>
            <a:br>
              <a:rPr lang="de-DE" altLang="de-DE" dirty="0" smtClean="0">
                <a:solidFill>
                  <a:srgbClr val="00708C"/>
                </a:solidFill>
              </a:rPr>
            </a:br>
            <a:r>
              <a:rPr lang="de-DE" altLang="de-DE" sz="2400" dirty="0" smtClean="0">
                <a:solidFill>
                  <a:srgbClr val="00708C"/>
                </a:solidFill>
              </a:rPr>
              <a:t>Welche der nachfolgenden Lebensbereiche / </a:t>
            </a:r>
            <a:r>
              <a:rPr lang="de-DE" altLang="de-DE" sz="2400" dirty="0" err="1" smtClean="0">
                <a:solidFill>
                  <a:srgbClr val="00708C"/>
                </a:solidFill>
              </a:rPr>
              <a:t>Aktivi</a:t>
            </a:r>
            <a:r>
              <a:rPr lang="de-DE" altLang="de-DE" sz="2400" dirty="0" smtClean="0">
                <a:solidFill>
                  <a:srgbClr val="00708C"/>
                </a:solidFill>
              </a:rPr>
              <a:t>-täten sind für Dich am wichtigsten? </a:t>
            </a:r>
            <a:r>
              <a:rPr lang="de-DE" altLang="de-DE" sz="1800" dirty="0" smtClean="0">
                <a:solidFill>
                  <a:srgbClr val="00708C"/>
                </a:solidFill>
              </a:rPr>
              <a:t>(Mehrfachnennung)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539552" y="1556792"/>
          <a:ext cx="81372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05426"/>
            <a:ext cx="7561212" cy="454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6165304"/>
            <a:ext cx="7713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n = </a:t>
            </a: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665 / </a:t>
            </a:r>
            <a:r>
              <a:rPr lang="de-DE" altLang="de-DE" sz="1200" b="1" dirty="0" smtClean="0">
                <a:solidFill>
                  <a:srgbClr val="0070C0"/>
                </a:solidFill>
                <a:cs typeface="Times New Roman" pitchFamily="18" charset="0"/>
              </a:rPr>
              <a:t>n = 210</a:t>
            </a:r>
            <a:endParaRPr lang="de-DE" altLang="de-DE" sz="1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338138"/>
            <a:ext cx="7129462" cy="714598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solidFill>
                  <a:srgbClr val="00708C"/>
                </a:solidFill>
              </a:rPr>
              <a:t/>
            </a:r>
            <a:br>
              <a:rPr lang="de-DE" altLang="de-DE" sz="2400" dirty="0" smtClean="0">
                <a:solidFill>
                  <a:srgbClr val="00708C"/>
                </a:solidFill>
              </a:rPr>
            </a:br>
            <a:r>
              <a:rPr lang="de-DE" altLang="de-DE" sz="2400" dirty="0" smtClean="0">
                <a:solidFill>
                  <a:srgbClr val="00708C"/>
                </a:solidFill>
              </a:rPr>
              <a:t>Hast Du Zeitschriften abonniert?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539552" y="1556792"/>
          <a:ext cx="81372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755650" y="6202363"/>
            <a:ext cx="7713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n = </a:t>
            </a: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753 </a:t>
            </a:r>
            <a:r>
              <a:rPr lang="de-DE" altLang="de-DE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/ </a:t>
            </a:r>
            <a:r>
              <a:rPr lang="de-DE" altLang="de-DE" sz="1200" b="1" dirty="0" smtClean="0">
                <a:solidFill>
                  <a:srgbClr val="00708C"/>
                </a:solidFill>
                <a:cs typeface="Times New Roman" pitchFamily="18" charset="0"/>
              </a:rPr>
              <a:t>n = 210</a:t>
            </a:r>
            <a:endParaRPr lang="de-DE" altLang="de-DE" sz="1200" b="1" dirty="0">
              <a:solidFill>
                <a:srgbClr val="00708C"/>
              </a:solidFill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3" y="1268760"/>
            <a:ext cx="779403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338138"/>
            <a:ext cx="7129462" cy="1143000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rgbClr val="00708C"/>
                </a:solidFill>
              </a:rPr>
              <a:t/>
            </a:r>
            <a:br>
              <a:rPr lang="de-DE" altLang="de-DE" smtClean="0">
                <a:solidFill>
                  <a:srgbClr val="00708C"/>
                </a:solidFill>
              </a:rPr>
            </a:br>
            <a:r>
              <a:rPr lang="de-DE" altLang="de-DE" smtClean="0">
                <a:solidFill>
                  <a:srgbClr val="00708C"/>
                </a:solidFill>
              </a:rPr>
              <a:t>Welche Zeitschriften?</a:t>
            </a:r>
            <a:endParaRPr lang="de-DE" altLang="de-DE" sz="1800" smtClean="0">
              <a:solidFill>
                <a:srgbClr val="00708C"/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228437"/>
              </p:ext>
            </p:extLst>
          </p:nvPr>
        </p:nvGraphicFramePr>
        <p:xfrm>
          <a:off x="539552" y="1556792"/>
          <a:ext cx="8137276" cy="339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11188" y="1628775"/>
            <a:ext cx="7777162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Durchschnittlich haben die Befragten 1,5 Titel im Abo.</a:t>
            </a:r>
          </a:p>
          <a:p>
            <a:pPr>
              <a:defRPr/>
            </a:pPr>
            <a:endParaRPr lang="de-DE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Ein echter Schwerpunkt lässt sich nicht feststellen, es werden viele Titel aus unterschiedlichen Bereichen </a:t>
            </a:r>
            <a:r>
              <a:rPr lang="de-DE" sz="1400" dirty="0" smtClean="0"/>
              <a:t>aufgeführt*:</a:t>
            </a:r>
            <a:endParaRPr lang="de-DE" sz="1400" dirty="0" smtClean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Tageszeitungen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Magazine (</a:t>
            </a:r>
            <a:r>
              <a:rPr lang="de-DE" sz="1400" dirty="0" smtClean="0"/>
              <a:t>General </a:t>
            </a:r>
            <a:r>
              <a:rPr lang="de-DE" sz="1400" dirty="0" smtClean="0"/>
              <a:t>Interest)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Fachzeitschriften für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Beruf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Sport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Auto / Motorrad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Computer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Fliegen / Fallschirmspringen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Div. Hobbies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DE" sz="1400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DE" sz="1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539552" y="4952762"/>
            <a:ext cx="518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* Detaillierte Auswertung aller genannten Titel liegt vor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51976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548680"/>
            <a:ext cx="7129462" cy="432048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solidFill>
                  <a:srgbClr val="00708C"/>
                </a:solidFill>
              </a:rPr>
              <a:t/>
            </a:r>
            <a:br>
              <a:rPr lang="de-DE" altLang="de-DE" sz="2400" dirty="0" smtClean="0">
                <a:solidFill>
                  <a:srgbClr val="00708C"/>
                </a:solidFill>
              </a:rPr>
            </a:br>
            <a:r>
              <a:rPr lang="de-DE" altLang="de-DE" sz="2400" dirty="0" smtClean="0">
                <a:solidFill>
                  <a:srgbClr val="00708C"/>
                </a:solidFill>
              </a:rPr>
              <a:t>Wie oft im Jahr fährst Du in Urlaub? </a:t>
            </a:r>
            <a:r>
              <a:rPr lang="de-DE" altLang="de-DE" sz="1800" dirty="0" smtClean="0">
                <a:solidFill>
                  <a:srgbClr val="00708C"/>
                </a:solidFill>
              </a:rPr>
              <a:t>(exkl. Springen)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755650" y="6202363"/>
            <a:ext cx="7713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n = 699 / </a:t>
            </a:r>
            <a:r>
              <a:rPr lang="de-DE" altLang="de-DE" sz="1200" b="1" dirty="0" smtClean="0">
                <a:solidFill>
                  <a:srgbClr val="00708C"/>
                </a:solidFill>
                <a:cs typeface="Times New Roman" pitchFamily="18" charset="0"/>
              </a:rPr>
              <a:t>n = 212 / </a:t>
            </a:r>
            <a:r>
              <a:rPr lang="de-DE" altLang="de-DE" sz="1200" b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Der </a:t>
            </a:r>
            <a:r>
              <a:rPr lang="de-DE" altLang="de-DE" sz="1200" b="1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Bundesdurchschnitt liegt bei etwa 3 Urlauben im Jahr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1" y="1268760"/>
            <a:ext cx="79012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338138"/>
            <a:ext cx="7129462" cy="714598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solidFill>
                  <a:srgbClr val="00708C"/>
                </a:solidFill>
              </a:rPr>
              <a:t/>
            </a:r>
            <a:br>
              <a:rPr lang="de-DE" altLang="de-DE" sz="2400" dirty="0" smtClean="0">
                <a:solidFill>
                  <a:srgbClr val="00708C"/>
                </a:solidFill>
              </a:rPr>
            </a:br>
            <a:r>
              <a:rPr lang="de-DE" altLang="de-DE" sz="2400" dirty="0" smtClean="0">
                <a:solidFill>
                  <a:srgbClr val="00708C"/>
                </a:solidFill>
              </a:rPr>
              <a:t>Welche Art von Sprüngen machst Du überwiegend?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539552" y="1556792"/>
          <a:ext cx="81372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760"/>
            <a:ext cx="781952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20" y="6202362"/>
            <a:ext cx="7713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n = </a:t>
            </a: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713 </a:t>
            </a: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/ </a:t>
            </a:r>
            <a:r>
              <a:rPr lang="de-DE" altLang="de-DE" sz="1200" b="1" dirty="0" smtClean="0">
                <a:solidFill>
                  <a:srgbClr val="00708C"/>
                </a:solidFill>
                <a:cs typeface="Times New Roman" pitchFamily="18" charset="0"/>
              </a:rPr>
              <a:t>n = 212</a:t>
            </a:r>
            <a:endParaRPr lang="de-DE" altLang="de-DE" sz="1200" b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338138"/>
            <a:ext cx="7129462" cy="642590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solidFill>
                  <a:srgbClr val="00708C"/>
                </a:solidFill>
              </a:rPr>
              <a:t/>
            </a:r>
            <a:br>
              <a:rPr lang="de-DE" altLang="de-DE" sz="2400" dirty="0" smtClean="0">
                <a:solidFill>
                  <a:srgbClr val="00708C"/>
                </a:solidFill>
              </a:rPr>
            </a:br>
            <a:r>
              <a:rPr lang="de-DE" altLang="de-DE" sz="2400" dirty="0" smtClean="0">
                <a:solidFill>
                  <a:srgbClr val="00708C"/>
                </a:solidFill>
              </a:rPr>
              <a:t>Wie viele Sprünge machst Du durchschnitt. im Jahr?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11188" y="6076950"/>
            <a:ext cx="7713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n </a:t>
            </a: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= 732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8" y="1124744"/>
            <a:ext cx="7326358" cy="439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9624" y="2224067"/>
            <a:ext cx="7772400" cy="1132926"/>
          </a:xfrm>
        </p:spPr>
        <p:txBody>
          <a:bodyPr>
            <a:normAutofit/>
          </a:bodyPr>
          <a:lstStyle/>
          <a:p>
            <a:r>
              <a:rPr lang="de-DE" dirty="0" smtClean="0"/>
              <a:t>Auswertung Umfrage(n) 2014/15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04"/>
            <a:ext cx="1238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1941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42" y="3116791"/>
            <a:ext cx="2240329" cy="321350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06" y="4203695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8" y="3116791"/>
            <a:ext cx="1580350" cy="225652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85420"/>
            <a:ext cx="1584176" cy="228025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10" y="3469226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67629"/>
            <a:ext cx="1468186" cy="83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5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623586" y="404664"/>
            <a:ext cx="7129462" cy="57058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solidFill>
                  <a:srgbClr val="00708C"/>
                </a:solidFill>
              </a:rPr>
              <a:t/>
            </a:r>
            <a:br>
              <a:rPr lang="de-DE" altLang="de-DE" dirty="0" smtClean="0">
                <a:solidFill>
                  <a:srgbClr val="00708C"/>
                </a:solidFill>
              </a:rPr>
            </a:br>
            <a:r>
              <a:rPr lang="de-DE" altLang="de-DE" sz="2400" dirty="0" smtClean="0">
                <a:solidFill>
                  <a:srgbClr val="00708C"/>
                </a:solidFill>
              </a:rPr>
              <a:t>Geschlecht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755649" y="5951538"/>
            <a:ext cx="7713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  <a:defRPr/>
            </a:pPr>
            <a:r>
              <a:rPr lang="de-DE" altLang="de-DE" sz="12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Quelle Gesamtbevölkerung: Statistisches Bundesamt; Stand 31.12.2014 / </a:t>
            </a:r>
            <a:r>
              <a:rPr lang="de-DE" altLang="de-DE" sz="1200" b="1" dirty="0">
                <a:solidFill>
                  <a:srgbClr val="00708C"/>
                </a:solidFill>
                <a:cs typeface="Times New Roman" pitchFamily="18" charset="0"/>
              </a:rPr>
              <a:t> </a:t>
            </a: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n = 747 / </a:t>
            </a:r>
            <a:r>
              <a:rPr lang="de-DE" altLang="de-DE" sz="1200" b="1" dirty="0" smtClean="0">
                <a:solidFill>
                  <a:srgbClr val="0070C0"/>
                </a:solidFill>
                <a:cs typeface="Times New Roman" pitchFamily="18" charset="0"/>
              </a:rPr>
              <a:t>n = 232 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/>
        </p:nvGraphicFramePr>
        <p:xfrm>
          <a:off x="611188" y="1481138"/>
          <a:ext cx="7858125" cy="439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5808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338138"/>
            <a:ext cx="7129462" cy="642590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solidFill>
                  <a:srgbClr val="00708C"/>
                </a:solidFill>
              </a:rPr>
              <a:t/>
            </a:r>
            <a:br>
              <a:rPr lang="de-DE" altLang="de-DE" dirty="0" smtClean="0">
                <a:solidFill>
                  <a:srgbClr val="00708C"/>
                </a:solidFill>
              </a:rPr>
            </a:br>
            <a:r>
              <a:rPr lang="de-DE" altLang="de-DE" sz="2400" dirty="0" smtClean="0">
                <a:solidFill>
                  <a:srgbClr val="00708C"/>
                </a:solidFill>
              </a:rPr>
              <a:t>Alter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539552" y="1556792"/>
          <a:ext cx="8137276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55650" y="6202363"/>
            <a:ext cx="7713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  <a:defRPr/>
            </a:pPr>
            <a:r>
              <a:rPr lang="de-DE" altLang="de-DE" sz="12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Quelle Gesamtbevölkerung: Statistisches Bundesamt; Stand 31.12.2014 / </a:t>
            </a:r>
            <a:r>
              <a:rPr lang="de-DE" altLang="de-DE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n = 750 </a:t>
            </a:r>
            <a:r>
              <a:rPr lang="de-DE" altLang="de-DE" sz="1200" b="1" dirty="0">
                <a:cs typeface="Times New Roman" pitchFamily="18" charset="0"/>
              </a:rPr>
              <a:t>/ </a:t>
            </a:r>
            <a:r>
              <a:rPr lang="de-DE" altLang="de-DE" sz="1200" b="1" dirty="0" smtClean="0">
                <a:solidFill>
                  <a:srgbClr val="0070C0"/>
                </a:solidFill>
                <a:cs typeface="Times New Roman" pitchFamily="18" charset="0"/>
              </a:rPr>
              <a:t>n = 225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6" y="1196752"/>
            <a:ext cx="77646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404664"/>
            <a:ext cx="7129462" cy="570582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solidFill>
                  <a:srgbClr val="00708C"/>
                </a:solidFill>
              </a:rPr>
              <a:t>Anteil der Führungskräfte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539552" y="1481138"/>
          <a:ext cx="81372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42540" y="5892229"/>
            <a:ext cx="7713663" cy="56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de-DE" altLang="de-DE" sz="12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Quelle Gesamtbevölkerung: Statistisches Bundesamt; Stand 31.12.2014</a:t>
            </a:r>
          </a:p>
          <a:p>
            <a:pPr eaLnBrk="1" hangingPunct="1">
              <a:buNone/>
              <a:defRPr/>
            </a:pP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n </a:t>
            </a: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= 749 / </a:t>
            </a: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de-DE" altLang="de-DE" sz="1200" b="1" dirty="0" smtClean="0">
                <a:solidFill>
                  <a:srgbClr val="0070C0"/>
                </a:solidFill>
                <a:cs typeface="Times New Roman" pitchFamily="18" charset="0"/>
              </a:rPr>
              <a:t>Angabe in Umfrage Fachpersonal in </a:t>
            </a:r>
            <a:r>
              <a:rPr lang="de-DE" altLang="de-DE" sz="1200" b="1" dirty="0" err="1" smtClean="0">
                <a:solidFill>
                  <a:srgbClr val="0070C0"/>
                </a:solidFill>
                <a:cs typeface="Times New Roman" pitchFamily="18" charset="0"/>
              </a:rPr>
              <a:t>berufl</a:t>
            </a:r>
            <a:r>
              <a:rPr lang="de-DE" altLang="de-DE" sz="1200" b="1" dirty="0" smtClean="0">
                <a:solidFill>
                  <a:srgbClr val="0070C0"/>
                </a:solidFill>
                <a:cs typeface="Times New Roman" pitchFamily="18" charset="0"/>
              </a:rPr>
              <a:t>. Status integriert , n = 231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4744"/>
            <a:ext cx="661747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490375"/>
            <a:ext cx="7129462" cy="500410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solidFill>
                  <a:srgbClr val="00708C"/>
                </a:solidFill>
              </a:rPr>
              <a:t/>
            </a:r>
            <a:br>
              <a:rPr lang="de-DE" altLang="de-DE" dirty="0" smtClean="0">
                <a:solidFill>
                  <a:srgbClr val="00708C"/>
                </a:solidFill>
              </a:rPr>
            </a:br>
            <a:r>
              <a:rPr lang="de-DE" altLang="de-DE" sz="2400" dirty="0" smtClean="0">
                <a:solidFill>
                  <a:srgbClr val="00708C"/>
                </a:solidFill>
              </a:rPr>
              <a:t>Beruflicher Status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2540" y="5641256"/>
            <a:ext cx="7933916" cy="56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de-DE" altLang="de-DE" sz="12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Quelle Gesamtbevölkerung: Statistisches Bundesamt; Stand 31.12.2014, ohne Beschäftigte im </a:t>
            </a:r>
            <a:r>
              <a:rPr lang="de-DE" altLang="de-DE" sz="1200" b="1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Öff</a:t>
            </a:r>
            <a:r>
              <a:rPr lang="de-DE" altLang="de-DE" sz="12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. Dienst</a:t>
            </a:r>
          </a:p>
          <a:p>
            <a:pPr eaLnBrk="1" hangingPunct="1">
              <a:buNone/>
              <a:defRPr/>
            </a:pP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n </a:t>
            </a: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= </a:t>
            </a: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729 </a:t>
            </a: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/ </a:t>
            </a: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de-DE" altLang="de-DE" sz="1200" b="1" dirty="0" smtClean="0">
                <a:solidFill>
                  <a:srgbClr val="0070C0"/>
                </a:solidFill>
                <a:cs typeface="Times New Roman" pitchFamily="18" charset="0"/>
              </a:rPr>
              <a:t>Angabe in Umfrage Fachpersonal ohne </a:t>
            </a:r>
            <a:r>
              <a:rPr lang="de-DE" altLang="de-DE" sz="1200" b="1" dirty="0" err="1" smtClean="0">
                <a:solidFill>
                  <a:srgbClr val="0070C0"/>
                </a:solidFill>
                <a:cs typeface="Times New Roman" pitchFamily="18" charset="0"/>
              </a:rPr>
              <a:t>Antw.ortmöglichkeit</a:t>
            </a:r>
            <a:r>
              <a:rPr lang="de-DE" altLang="de-DE" sz="1200" b="1" dirty="0" smtClean="0">
                <a:solidFill>
                  <a:srgbClr val="0070C0"/>
                </a:solidFill>
                <a:cs typeface="Times New Roman" pitchFamily="18" charset="0"/>
              </a:rPr>
              <a:t> „Rentner“, n = 231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4744"/>
            <a:ext cx="7417196" cy="445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476672"/>
            <a:ext cx="7129462" cy="570582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solidFill>
                  <a:srgbClr val="00708C"/>
                </a:solidFill>
              </a:rPr>
              <a:t/>
            </a:r>
            <a:br>
              <a:rPr lang="de-DE" altLang="de-DE" sz="2400" dirty="0" smtClean="0">
                <a:solidFill>
                  <a:srgbClr val="00708C"/>
                </a:solidFill>
              </a:rPr>
            </a:br>
            <a:r>
              <a:rPr lang="de-DE" altLang="de-DE" sz="2400" dirty="0" smtClean="0">
                <a:solidFill>
                  <a:srgbClr val="00708C"/>
                </a:solidFill>
              </a:rPr>
              <a:t>In welcher Branche bist Du tätig?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539552" y="1556792"/>
          <a:ext cx="81372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755650" y="6202363"/>
            <a:ext cx="7713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n = </a:t>
            </a: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753 / </a:t>
            </a:r>
            <a:r>
              <a:rPr lang="de-DE" altLang="de-DE" sz="1200" b="1" dirty="0" smtClean="0">
                <a:solidFill>
                  <a:srgbClr val="0070C0"/>
                </a:solidFill>
                <a:cs typeface="Times New Roman" pitchFamily="18" charset="0"/>
              </a:rPr>
              <a:t>n = 231 (o. Antwortmöglichkeit „Polizei / BW“</a:t>
            </a:r>
            <a:endParaRPr lang="de-DE" altLang="de-DE" sz="1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9" y="1196752"/>
            <a:ext cx="809213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338138"/>
            <a:ext cx="7129462" cy="642590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solidFill>
                  <a:srgbClr val="00708C"/>
                </a:solidFill>
              </a:rPr>
              <a:t/>
            </a:r>
            <a:br>
              <a:rPr lang="de-DE" altLang="de-DE" sz="2400" dirty="0" smtClean="0">
                <a:solidFill>
                  <a:srgbClr val="00708C"/>
                </a:solidFill>
              </a:rPr>
            </a:br>
            <a:r>
              <a:rPr lang="de-DE" altLang="de-DE" sz="2400" dirty="0" smtClean="0">
                <a:solidFill>
                  <a:srgbClr val="00708C"/>
                </a:solidFill>
              </a:rPr>
              <a:t>Ausgaben für den Sport pro Jahr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539552" y="1556792"/>
          <a:ext cx="81372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48610" y="5964116"/>
            <a:ext cx="7713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altLang="de-DE" sz="1200" b="1" dirty="0">
                <a:solidFill>
                  <a:srgbClr val="002060"/>
                </a:solidFill>
                <a:cs typeface="Times New Roman" pitchFamily="18" charset="0"/>
              </a:rPr>
              <a:t>n = </a:t>
            </a:r>
            <a:r>
              <a:rPr lang="de-DE" altLang="de-DE" sz="1200" b="1" dirty="0" smtClean="0">
                <a:solidFill>
                  <a:srgbClr val="002060"/>
                </a:solidFill>
                <a:cs typeface="Times New Roman" pitchFamily="18" charset="0"/>
              </a:rPr>
              <a:t>703 / </a:t>
            </a:r>
            <a:r>
              <a:rPr lang="de-DE" altLang="de-DE" sz="1200" b="1" dirty="0" smtClean="0">
                <a:solidFill>
                  <a:srgbClr val="0070C0"/>
                </a:solidFill>
                <a:cs typeface="Times New Roman" pitchFamily="18" charset="0"/>
              </a:rPr>
              <a:t>n = 209</a:t>
            </a:r>
            <a:endParaRPr lang="de-DE" altLang="de-DE" sz="1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6562"/>
            <a:ext cx="8450384" cy="413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606644" y="476672"/>
            <a:ext cx="7129462" cy="714598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solidFill>
                  <a:srgbClr val="00708C"/>
                </a:solidFill>
              </a:rPr>
              <a:t/>
            </a:r>
            <a:br>
              <a:rPr lang="de-DE" altLang="de-DE" dirty="0" smtClean="0">
                <a:solidFill>
                  <a:srgbClr val="00708C"/>
                </a:solidFill>
              </a:rPr>
            </a:br>
            <a:r>
              <a:rPr lang="de-DE" altLang="de-DE" sz="2400" dirty="0" smtClean="0">
                <a:solidFill>
                  <a:srgbClr val="00708C"/>
                </a:solidFill>
              </a:rPr>
              <a:t>Ich refinanziere Teile meiner Ausgaben für das Springen </a:t>
            </a:r>
            <a:r>
              <a:rPr lang="de-DE" altLang="de-DE" sz="1800" dirty="0" smtClean="0">
                <a:solidFill>
                  <a:srgbClr val="00708C"/>
                </a:solidFill>
              </a:rPr>
              <a:t>(durch Arbeitssprünge, Coaching, Packen, Manifest , …)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539552" y="1556792"/>
          <a:ext cx="81372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55650" y="6202363"/>
            <a:ext cx="7713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35000"/>
              </a:spcBef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rgbClr val="008C5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altLang="de-DE" sz="1200" b="1" dirty="0">
                <a:solidFill>
                  <a:srgbClr val="00708C"/>
                </a:solidFill>
                <a:cs typeface="Times New Roman" pitchFamily="18" charset="0"/>
              </a:rPr>
              <a:t>n = </a:t>
            </a:r>
            <a:r>
              <a:rPr lang="de-DE" altLang="de-DE" sz="1200" b="1" dirty="0" smtClean="0">
                <a:solidFill>
                  <a:srgbClr val="00708C"/>
                </a:solidFill>
                <a:cs typeface="Times New Roman" pitchFamily="18" charset="0"/>
              </a:rPr>
              <a:t>753 / n = 234</a:t>
            </a:r>
            <a:endParaRPr lang="de-DE" altLang="de-DE" sz="1200" b="1" dirty="0">
              <a:solidFill>
                <a:srgbClr val="00708C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8" y="1556792"/>
            <a:ext cx="7322308" cy="440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C:\Programme\Office2000\Templates\Presentation Designs\Marmor.pot</Template>
  <TotalTime>0</TotalTime>
  <Words>387</Words>
  <Application>Microsoft Office PowerPoint</Application>
  <PresentationFormat>Bildschirmpräsentation (4:3)</PresentationFormat>
  <Paragraphs>62</Paragraphs>
  <Slides>18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Standarddesign</vt:lpstr>
      <vt:lpstr>| INSITA-2015 | Ergebnisse Umfrage der Mitgliederbefragung</vt:lpstr>
      <vt:lpstr>Auswertung Umfrage(n) 2014/15 </vt:lpstr>
      <vt:lpstr> Geschlecht</vt:lpstr>
      <vt:lpstr> Alter</vt:lpstr>
      <vt:lpstr>Anteil der Führungskräfte</vt:lpstr>
      <vt:lpstr> Beruflicher Status</vt:lpstr>
      <vt:lpstr> In welcher Branche bist Du tätig?</vt:lpstr>
      <vt:lpstr> Ausgaben für den Sport pro Jahr</vt:lpstr>
      <vt:lpstr> Ich refinanziere Teile meiner Ausgaben für das Springen (durch Arbeitssprünge, Coaching, Packen, Manifest , …)</vt:lpstr>
      <vt:lpstr> Monatl. Netto-HH-Einkommen Fallschirmspringer</vt:lpstr>
      <vt:lpstr> Monatliches Netto-Haushalts-Einkommen Bevölkerung</vt:lpstr>
      <vt:lpstr>PowerPoint-Präsentation</vt:lpstr>
      <vt:lpstr> Welche der nachfolgenden Lebensbereiche / Aktivi-täten sind für Dich am wichtigsten? (Mehrfachnennung)</vt:lpstr>
      <vt:lpstr> Hast Du Zeitschriften abonniert?</vt:lpstr>
      <vt:lpstr> Welche Zeitschriften?</vt:lpstr>
      <vt:lpstr> Wie oft im Jahr fährst Du in Urlaub? (exkl. Springen)</vt:lpstr>
      <vt:lpstr> Welche Art von Sprüngen machst Du überwiegend?</vt:lpstr>
      <vt:lpstr> Wie viele Sprünge machst Du durchschnitt. im Jahr?</vt:lpstr>
    </vt:vector>
  </TitlesOfParts>
  <Company>Alexander Preiss Forschung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Aktives Kundenmanagement</dc:title>
  <dc:creator>Alexander Preiss</dc:creator>
  <cp:lastModifiedBy>Stumpp, Henning</cp:lastModifiedBy>
  <cp:revision>725</cp:revision>
  <cp:lastPrinted>2012-08-21T07:45:05Z</cp:lastPrinted>
  <dcterms:created xsi:type="dcterms:W3CDTF">2007-11-14T10:30:35Z</dcterms:created>
  <dcterms:modified xsi:type="dcterms:W3CDTF">2016-02-09T14:23:02Z</dcterms:modified>
</cp:coreProperties>
</file>